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93"/>
  </p:notesMasterIdLst>
  <p:handoutMasterIdLst>
    <p:handoutMasterId r:id="rId94"/>
  </p:handoutMasterIdLst>
  <p:sldIdLst>
    <p:sldId id="404" r:id="rId2"/>
    <p:sldId id="428" r:id="rId3"/>
    <p:sldId id="429" r:id="rId4"/>
    <p:sldId id="430" r:id="rId5"/>
    <p:sldId id="431" r:id="rId6"/>
    <p:sldId id="432" r:id="rId7"/>
    <p:sldId id="433" r:id="rId8"/>
    <p:sldId id="435" r:id="rId9"/>
    <p:sldId id="436" r:id="rId10"/>
    <p:sldId id="437" r:id="rId11"/>
    <p:sldId id="438" r:id="rId12"/>
    <p:sldId id="439" r:id="rId13"/>
    <p:sldId id="440" r:id="rId14"/>
    <p:sldId id="441" r:id="rId15"/>
    <p:sldId id="442" r:id="rId16"/>
    <p:sldId id="443" r:id="rId17"/>
    <p:sldId id="444" r:id="rId18"/>
    <p:sldId id="445" r:id="rId19"/>
    <p:sldId id="446" r:id="rId20"/>
    <p:sldId id="447" r:id="rId21"/>
    <p:sldId id="448" r:id="rId22"/>
    <p:sldId id="449" r:id="rId23"/>
    <p:sldId id="390" r:id="rId24"/>
    <p:sldId id="389" r:id="rId25"/>
    <p:sldId id="339" r:id="rId26"/>
    <p:sldId id="340" r:id="rId27"/>
    <p:sldId id="391" r:id="rId28"/>
    <p:sldId id="382" r:id="rId29"/>
    <p:sldId id="407" r:id="rId30"/>
    <p:sldId id="406" r:id="rId31"/>
    <p:sldId id="341" r:id="rId32"/>
    <p:sldId id="342" r:id="rId33"/>
    <p:sldId id="385" r:id="rId34"/>
    <p:sldId id="386" r:id="rId35"/>
    <p:sldId id="343" r:id="rId36"/>
    <p:sldId id="344" r:id="rId37"/>
    <p:sldId id="409" r:id="rId38"/>
    <p:sldId id="411" r:id="rId39"/>
    <p:sldId id="413" r:id="rId40"/>
    <p:sldId id="414" r:id="rId41"/>
    <p:sldId id="345" r:id="rId42"/>
    <p:sldId id="346" r:id="rId43"/>
    <p:sldId id="347" r:id="rId44"/>
    <p:sldId id="348" r:id="rId45"/>
    <p:sldId id="349" r:id="rId46"/>
    <p:sldId id="350" r:id="rId47"/>
    <p:sldId id="351" r:id="rId48"/>
    <p:sldId id="415" r:id="rId49"/>
    <p:sldId id="416" r:id="rId50"/>
    <p:sldId id="417" r:id="rId51"/>
    <p:sldId id="418" r:id="rId52"/>
    <p:sldId id="352" r:id="rId53"/>
    <p:sldId id="387" r:id="rId54"/>
    <p:sldId id="420" r:id="rId55"/>
    <p:sldId id="353" r:id="rId56"/>
    <p:sldId id="354" r:id="rId57"/>
    <p:sldId id="355" r:id="rId58"/>
    <p:sldId id="394" r:id="rId59"/>
    <p:sldId id="395" r:id="rId60"/>
    <p:sldId id="356" r:id="rId61"/>
    <p:sldId id="357" r:id="rId62"/>
    <p:sldId id="358" r:id="rId63"/>
    <p:sldId id="359" r:id="rId64"/>
    <p:sldId id="421" r:id="rId65"/>
    <p:sldId id="422" r:id="rId66"/>
    <p:sldId id="398" r:id="rId67"/>
    <p:sldId id="360" r:id="rId68"/>
    <p:sldId id="424" r:id="rId69"/>
    <p:sldId id="361" r:id="rId70"/>
    <p:sldId id="363" r:id="rId71"/>
    <p:sldId id="364" r:id="rId72"/>
    <p:sldId id="365" r:id="rId73"/>
    <p:sldId id="366" r:id="rId74"/>
    <p:sldId id="425" r:id="rId75"/>
    <p:sldId id="426" r:id="rId76"/>
    <p:sldId id="369" r:id="rId77"/>
    <p:sldId id="370" r:id="rId78"/>
    <p:sldId id="371" r:id="rId79"/>
    <p:sldId id="372" r:id="rId80"/>
    <p:sldId id="396" r:id="rId81"/>
    <p:sldId id="374" r:id="rId82"/>
    <p:sldId id="399" r:id="rId83"/>
    <p:sldId id="375" r:id="rId84"/>
    <p:sldId id="376" r:id="rId85"/>
    <p:sldId id="377" r:id="rId86"/>
    <p:sldId id="378" r:id="rId87"/>
    <p:sldId id="379" r:id="rId88"/>
    <p:sldId id="380" r:id="rId89"/>
    <p:sldId id="381" r:id="rId90"/>
    <p:sldId id="427" r:id="rId91"/>
    <p:sldId id="388" r:id="rId9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  <a:srgbClr val="D60093"/>
    <a:srgbClr val="FF0066"/>
    <a:srgbClr val="33CC33"/>
    <a:srgbClr val="FF0000"/>
    <a:srgbClr val="CC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19" autoAdjust="0"/>
    <p:restoredTop sz="91829" autoAdjust="0"/>
  </p:normalViewPr>
  <p:slideViewPr>
    <p:cSldViewPr>
      <p:cViewPr varScale="1">
        <p:scale>
          <a:sx n="94" d="100"/>
          <a:sy n="94" d="100"/>
        </p:scale>
        <p:origin x="609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AF4A99-25E1-44F9-90C0-EA66CF00B3B6}" type="doc">
      <dgm:prSet loTypeId="urn:microsoft.com/office/officeart/2005/8/layout/lProcess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28448BA-C9A8-43EB-A9DB-A0137196E3B9}">
      <dgm:prSet phldrT="[Text]" custT="1"/>
      <dgm:spPr/>
      <dgm:t>
        <a:bodyPr/>
        <a:lstStyle/>
        <a:p>
          <a:r>
            <a:rPr lang="en-US" sz="2400" b="1" dirty="0" smtClean="0"/>
            <a:t>High dim. data</a:t>
          </a:r>
          <a:endParaRPr lang="en-US" sz="2400" b="1" dirty="0"/>
        </a:p>
      </dgm:t>
    </dgm:pt>
    <dgm:pt modelId="{3A37FA3F-0269-460F-ACCD-01DD513605A2}" type="parTrans" cxnId="{721BA034-D2BB-4F5E-AD28-4CD4B0B4FA35}">
      <dgm:prSet/>
      <dgm:spPr/>
      <dgm:t>
        <a:bodyPr/>
        <a:lstStyle/>
        <a:p>
          <a:endParaRPr lang="en-US"/>
        </a:p>
      </dgm:t>
    </dgm:pt>
    <dgm:pt modelId="{20234B47-CD57-4C94-B27A-16836C4AA9A8}" type="sibTrans" cxnId="{721BA034-D2BB-4F5E-AD28-4CD4B0B4FA35}">
      <dgm:prSet/>
      <dgm:spPr/>
      <dgm:t>
        <a:bodyPr/>
        <a:lstStyle/>
        <a:p>
          <a:endParaRPr lang="en-US"/>
        </a:p>
      </dgm:t>
    </dgm:pt>
    <dgm:pt modelId="{E9F388D8-C9C2-45F4-B532-779E8C2CB5E8}">
      <dgm:prSet phldrT="[Text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Locality sensitive hashing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F2F7FB25-05F2-4ED0-B376-8372ACCE43FB}" type="parTrans" cxnId="{95C3269C-8E66-454E-90E4-64EBD4DB49A5}">
      <dgm:prSet/>
      <dgm:spPr/>
      <dgm:t>
        <a:bodyPr/>
        <a:lstStyle/>
        <a:p>
          <a:endParaRPr lang="en-US"/>
        </a:p>
      </dgm:t>
    </dgm:pt>
    <dgm:pt modelId="{1AE97BAD-F576-4336-A510-388E6942CDAC}" type="sibTrans" cxnId="{95C3269C-8E66-454E-90E4-64EBD4DB49A5}">
      <dgm:prSet/>
      <dgm:spPr/>
      <dgm:t>
        <a:bodyPr/>
        <a:lstStyle/>
        <a:p>
          <a:endParaRPr lang="en-US"/>
        </a:p>
      </dgm:t>
    </dgm:pt>
    <dgm:pt modelId="{E12CEE09-DEBB-4435-B911-A40A12F7930D}">
      <dgm:prSet phldrT="[Text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Clustering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A642C0CA-D97F-4EA3-928C-13F990F569A1}" type="parTrans" cxnId="{751DC194-11AC-4068-BA1C-4404C839BDBA}">
      <dgm:prSet/>
      <dgm:spPr/>
      <dgm:t>
        <a:bodyPr/>
        <a:lstStyle/>
        <a:p>
          <a:endParaRPr lang="en-US"/>
        </a:p>
      </dgm:t>
    </dgm:pt>
    <dgm:pt modelId="{CF3DF39F-9248-4761-840A-28F131DA740D}" type="sibTrans" cxnId="{751DC194-11AC-4068-BA1C-4404C839BDBA}">
      <dgm:prSet/>
      <dgm:spPr/>
      <dgm:t>
        <a:bodyPr/>
        <a:lstStyle/>
        <a:p>
          <a:endParaRPr lang="en-US"/>
        </a:p>
      </dgm:t>
    </dgm:pt>
    <dgm:pt modelId="{5FC74589-1769-4EB4-9E51-9D82632D2E02}">
      <dgm:prSet phldrT="[Text]" custT="1"/>
      <dgm:spPr/>
      <dgm:t>
        <a:bodyPr/>
        <a:lstStyle/>
        <a:p>
          <a:r>
            <a:rPr lang="en-US" sz="2400" b="1" dirty="0" smtClean="0"/>
            <a:t>Graph </a:t>
          </a:r>
          <a:br>
            <a:rPr lang="en-US" sz="2400" b="1" dirty="0" smtClean="0"/>
          </a:br>
          <a:r>
            <a:rPr lang="en-US" sz="2400" b="1" dirty="0" smtClean="0"/>
            <a:t>data</a:t>
          </a:r>
          <a:endParaRPr lang="en-US" sz="2400" b="1" dirty="0"/>
        </a:p>
      </dgm:t>
    </dgm:pt>
    <dgm:pt modelId="{4D0CCF7E-4481-42D2-95B3-0CB4029368E1}" type="parTrans" cxnId="{EA2FD3B8-722B-4877-B8F1-EEA7710C1B84}">
      <dgm:prSet/>
      <dgm:spPr/>
      <dgm:t>
        <a:bodyPr/>
        <a:lstStyle/>
        <a:p>
          <a:endParaRPr lang="en-US"/>
        </a:p>
      </dgm:t>
    </dgm:pt>
    <dgm:pt modelId="{8EB806C9-A9BC-450F-B9C3-AC2ED6D3AF68}" type="sibTrans" cxnId="{EA2FD3B8-722B-4877-B8F1-EEA7710C1B84}">
      <dgm:prSet/>
      <dgm:spPr/>
      <dgm:t>
        <a:bodyPr/>
        <a:lstStyle/>
        <a:p>
          <a:endParaRPr lang="en-US"/>
        </a:p>
      </dgm:t>
    </dgm:pt>
    <dgm:pt modelId="{B8FE7A32-1B20-4D46-8242-6C91907A490E}">
      <dgm:prSet phldrT="[Text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PageRank, </a:t>
          </a:r>
          <a:r>
            <a:rPr lang="en-US" sz="1800" dirty="0" err="1" smtClean="0">
              <a:latin typeface="Calibri" pitchFamily="34" charset="0"/>
              <a:cs typeface="Calibri" pitchFamily="34" charset="0"/>
            </a:rPr>
            <a:t>SimRank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86CD367E-951E-4F4B-BFC7-6603B931690A}" type="parTrans" cxnId="{35679A9F-A9C0-40B5-BA5C-B5D89AD516EE}">
      <dgm:prSet/>
      <dgm:spPr/>
      <dgm:t>
        <a:bodyPr/>
        <a:lstStyle/>
        <a:p>
          <a:endParaRPr lang="en-US"/>
        </a:p>
      </dgm:t>
    </dgm:pt>
    <dgm:pt modelId="{03DB6E86-A49B-4AF5-9791-CBACA4C5335D}" type="sibTrans" cxnId="{35679A9F-A9C0-40B5-BA5C-B5D89AD516EE}">
      <dgm:prSet/>
      <dgm:spPr/>
      <dgm:t>
        <a:bodyPr/>
        <a:lstStyle/>
        <a:p>
          <a:endParaRPr lang="en-US"/>
        </a:p>
      </dgm:t>
    </dgm:pt>
    <dgm:pt modelId="{EFD7AB2D-81E2-448E-B54E-4F3622AF7EF9}">
      <dgm:prSet phldrT="[Text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Community Detection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36574C9A-C9D9-41B3-A499-07AB4199CF7F}" type="parTrans" cxnId="{E8E1CBC2-E886-44D5-B930-C0A4D16118C4}">
      <dgm:prSet/>
      <dgm:spPr/>
      <dgm:t>
        <a:bodyPr/>
        <a:lstStyle/>
        <a:p>
          <a:endParaRPr lang="en-US"/>
        </a:p>
      </dgm:t>
    </dgm:pt>
    <dgm:pt modelId="{0FFBD1E1-7F1E-48F7-8092-88463CF1F65B}" type="sibTrans" cxnId="{E8E1CBC2-E886-44D5-B930-C0A4D16118C4}">
      <dgm:prSet/>
      <dgm:spPr/>
      <dgm:t>
        <a:bodyPr/>
        <a:lstStyle/>
        <a:p>
          <a:endParaRPr lang="en-US"/>
        </a:p>
      </dgm:t>
    </dgm:pt>
    <dgm:pt modelId="{A0A9AC20-5EC1-4862-BFC8-870928838544}">
      <dgm:prSet phldrT="[Text]" custT="1"/>
      <dgm:spPr/>
      <dgm:t>
        <a:bodyPr/>
        <a:lstStyle/>
        <a:p>
          <a:r>
            <a:rPr lang="en-US" sz="2400" b="1" dirty="0" smtClean="0"/>
            <a:t>Infinite </a:t>
          </a:r>
          <a:br>
            <a:rPr lang="en-US" sz="2400" b="1" dirty="0" smtClean="0"/>
          </a:br>
          <a:r>
            <a:rPr lang="en-US" sz="2400" b="1" dirty="0" smtClean="0"/>
            <a:t>data</a:t>
          </a:r>
          <a:endParaRPr lang="en-US" sz="2400" b="1" dirty="0"/>
        </a:p>
      </dgm:t>
    </dgm:pt>
    <dgm:pt modelId="{69D52F25-6ACE-45DA-A9E8-1893E3A26C8C}" type="parTrans" cxnId="{E39A2E7D-4B01-443C-A093-8728A9F528A1}">
      <dgm:prSet/>
      <dgm:spPr/>
      <dgm:t>
        <a:bodyPr/>
        <a:lstStyle/>
        <a:p>
          <a:endParaRPr lang="en-US"/>
        </a:p>
      </dgm:t>
    </dgm:pt>
    <dgm:pt modelId="{FF5EAA6B-D3D9-4221-A79F-E9B4930D1CEF}" type="sibTrans" cxnId="{E39A2E7D-4B01-443C-A093-8728A9F528A1}">
      <dgm:prSet/>
      <dgm:spPr/>
      <dgm:t>
        <a:bodyPr/>
        <a:lstStyle/>
        <a:p>
          <a:endParaRPr lang="en-US"/>
        </a:p>
      </dgm:t>
    </dgm:pt>
    <dgm:pt modelId="{6856B0CF-FE68-485F-BF49-CA4A93F4F38C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Filtering data streams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B52856D9-283B-499D-AE83-3A1B0694F8DA}" type="parTrans" cxnId="{1151B3DC-BFA5-46C2-A674-0EE40A938C5A}">
      <dgm:prSet/>
      <dgm:spPr/>
      <dgm:t>
        <a:bodyPr/>
        <a:lstStyle/>
        <a:p>
          <a:endParaRPr lang="en-US"/>
        </a:p>
      </dgm:t>
    </dgm:pt>
    <dgm:pt modelId="{60145AD2-C0A0-4426-8839-F8800D94963F}" type="sibTrans" cxnId="{1151B3DC-BFA5-46C2-A674-0EE40A938C5A}">
      <dgm:prSet/>
      <dgm:spPr/>
      <dgm:t>
        <a:bodyPr/>
        <a:lstStyle/>
        <a:p>
          <a:endParaRPr lang="en-US"/>
        </a:p>
      </dgm:t>
    </dgm:pt>
    <dgm:pt modelId="{5DA147F9-347F-4A9B-99C6-4679CBA742BD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Web advertising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0DD651B9-CD26-4B12-B47E-A345F5C781A5}" type="parTrans" cxnId="{D2E71B6A-2ED0-4063-83D4-B7F1634C0332}">
      <dgm:prSet/>
      <dgm:spPr/>
      <dgm:t>
        <a:bodyPr/>
        <a:lstStyle/>
        <a:p>
          <a:endParaRPr lang="en-US"/>
        </a:p>
      </dgm:t>
    </dgm:pt>
    <dgm:pt modelId="{A279CC5C-DF39-4624-BFA5-ADC04410EA91}" type="sibTrans" cxnId="{D2E71B6A-2ED0-4063-83D4-B7F1634C0332}">
      <dgm:prSet/>
      <dgm:spPr/>
      <dgm:t>
        <a:bodyPr/>
        <a:lstStyle/>
        <a:p>
          <a:endParaRPr lang="en-US"/>
        </a:p>
      </dgm:t>
    </dgm:pt>
    <dgm:pt modelId="{91B14D9B-61DF-4421-AF43-318BB0021BDF}">
      <dgm:prSet phldrT="[Text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Dimensionality reduction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6B1A9D79-1E1A-438E-9974-41204E573EDC}" type="parTrans" cxnId="{CDF2CC16-ED87-4552-8B18-DAAA2A151437}">
      <dgm:prSet/>
      <dgm:spPr/>
      <dgm:t>
        <a:bodyPr/>
        <a:lstStyle/>
        <a:p>
          <a:endParaRPr lang="en-US"/>
        </a:p>
      </dgm:t>
    </dgm:pt>
    <dgm:pt modelId="{5E874D73-6215-4109-909C-386CFCBBE123}" type="sibTrans" cxnId="{CDF2CC16-ED87-4552-8B18-DAAA2A151437}">
      <dgm:prSet/>
      <dgm:spPr/>
      <dgm:t>
        <a:bodyPr/>
        <a:lstStyle/>
        <a:p>
          <a:endParaRPr lang="en-US"/>
        </a:p>
      </dgm:t>
    </dgm:pt>
    <dgm:pt modelId="{FF0CDCCC-6F78-4064-A419-5EC5C753206F}">
      <dgm:prSet phldrT="[Text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Spam Detection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C96EA5C7-A653-4A83-8F75-8585A07C9C8F}" type="parTrans" cxnId="{CD174D1A-F576-42A5-8360-9F1F6FB5C8D5}">
      <dgm:prSet/>
      <dgm:spPr/>
      <dgm:t>
        <a:bodyPr/>
        <a:lstStyle/>
        <a:p>
          <a:endParaRPr lang="en-US"/>
        </a:p>
      </dgm:t>
    </dgm:pt>
    <dgm:pt modelId="{8E668476-E60C-485B-B9C7-8F9496C26DF3}" type="sibTrans" cxnId="{CD174D1A-F576-42A5-8360-9F1F6FB5C8D5}">
      <dgm:prSet/>
      <dgm:spPr/>
      <dgm:t>
        <a:bodyPr/>
        <a:lstStyle/>
        <a:p>
          <a:endParaRPr lang="en-US"/>
        </a:p>
      </dgm:t>
    </dgm:pt>
    <dgm:pt modelId="{06D87D35-A66C-427C-B6DB-AF958D65D6B3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Queries on streams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9A4B31E9-014C-4B63-A219-5A63A8ACB829}" type="parTrans" cxnId="{03033C8E-546A-4636-B996-DCA3A7F5D692}">
      <dgm:prSet/>
      <dgm:spPr/>
      <dgm:t>
        <a:bodyPr/>
        <a:lstStyle/>
        <a:p>
          <a:endParaRPr lang="en-US"/>
        </a:p>
      </dgm:t>
    </dgm:pt>
    <dgm:pt modelId="{AC1F3899-4696-4923-97F3-8D3FBB96254A}" type="sibTrans" cxnId="{03033C8E-546A-4636-B996-DCA3A7F5D692}">
      <dgm:prSet/>
      <dgm:spPr/>
      <dgm:t>
        <a:bodyPr/>
        <a:lstStyle/>
        <a:p>
          <a:endParaRPr lang="en-US"/>
        </a:p>
      </dgm:t>
    </dgm:pt>
    <dgm:pt modelId="{EA22DC01-B1C3-4425-86ED-5B66953397A8}">
      <dgm:prSet phldrT="[Text]" custT="1"/>
      <dgm:spPr/>
      <dgm:t>
        <a:bodyPr/>
        <a:lstStyle/>
        <a:p>
          <a:r>
            <a:rPr lang="en-US" sz="2400" b="1" dirty="0" smtClean="0"/>
            <a:t>Machine learning</a:t>
          </a:r>
          <a:endParaRPr lang="en-US" sz="2400" b="1" dirty="0"/>
        </a:p>
      </dgm:t>
    </dgm:pt>
    <dgm:pt modelId="{5D0A80B1-3E50-448A-A64D-AD1355ED3022}" type="parTrans" cxnId="{6DB72DBE-E82A-47EF-ACEA-E04B7B517F26}">
      <dgm:prSet/>
      <dgm:spPr/>
      <dgm:t>
        <a:bodyPr/>
        <a:lstStyle/>
        <a:p>
          <a:endParaRPr lang="en-US"/>
        </a:p>
      </dgm:t>
    </dgm:pt>
    <dgm:pt modelId="{A9D991C7-41FC-48B5-87C1-98EB407695FE}" type="sibTrans" cxnId="{6DB72DBE-E82A-47EF-ACEA-E04B7B517F26}">
      <dgm:prSet/>
      <dgm:spPr/>
      <dgm:t>
        <a:bodyPr/>
        <a:lstStyle/>
        <a:p>
          <a:endParaRPr lang="en-US"/>
        </a:p>
      </dgm:t>
    </dgm:pt>
    <dgm:pt modelId="{BC15291E-510A-4A20-8D69-B0F2ACBA3CC6}">
      <dgm:prSet phldrT="[Text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SVM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DDAF1636-99A0-4E4C-BF8B-7A50EC838E24}" type="parTrans" cxnId="{53D00FBE-0B8C-44B8-BD7B-FF723D810987}">
      <dgm:prSet/>
      <dgm:spPr/>
      <dgm:t>
        <a:bodyPr/>
        <a:lstStyle/>
        <a:p>
          <a:endParaRPr lang="en-US"/>
        </a:p>
      </dgm:t>
    </dgm:pt>
    <dgm:pt modelId="{25F65FF3-A145-4450-BC4A-2BD6189C0F89}" type="sibTrans" cxnId="{53D00FBE-0B8C-44B8-BD7B-FF723D810987}">
      <dgm:prSet/>
      <dgm:spPr/>
      <dgm:t>
        <a:bodyPr/>
        <a:lstStyle/>
        <a:p>
          <a:endParaRPr lang="en-US"/>
        </a:p>
      </dgm:t>
    </dgm:pt>
    <dgm:pt modelId="{86AB53FA-67D7-4EE7-8555-3EE8EB6FA4C8}">
      <dgm:prSet phldrT="[Text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Decision Trees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EA03EBDD-B26B-4044-993F-F3F8F5C83B54}" type="parTrans" cxnId="{6723F50B-AA47-4273-81EA-65E1F5EA34FA}">
      <dgm:prSet/>
      <dgm:spPr/>
      <dgm:t>
        <a:bodyPr/>
        <a:lstStyle/>
        <a:p>
          <a:endParaRPr lang="en-US"/>
        </a:p>
      </dgm:t>
    </dgm:pt>
    <dgm:pt modelId="{AD9FF113-925C-46F3-AC17-3E3C7A57FE37}" type="sibTrans" cxnId="{6723F50B-AA47-4273-81EA-65E1F5EA34FA}">
      <dgm:prSet/>
      <dgm:spPr/>
      <dgm:t>
        <a:bodyPr/>
        <a:lstStyle/>
        <a:p>
          <a:endParaRPr lang="en-US"/>
        </a:p>
      </dgm:t>
    </dgm:pt>
    <dgm:pt modelId="{67EC18BA-DB21-4AAD-BE8A-067C85A9B73E}">
      <dgm:prSet phldrT="[Text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Perceptron, </a:t>
          </a:r>
          <a:r>
            <a:rPr lang="en-US" sz="1800" dirty="0" err="1" smtClean="0">
              <a:latin typeface="Calibri" pitchFamily="34" charset="0"/>
              <a:cs typeface="Calibri" pitchFamily="34" charset="0"/>
            </a:rPr>
            <a:t>kNN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8918E5B2-4513-4EC4-8164-E88158F78E11}" type="parTrans" cxnId="{090367F2-2F9D-429E-8090-D374C3282399}">
      <dgm:prSet/>
      <dgm:spPr/>
      <dgm:t>
        <a:bodyPr/>
        <a:lstStyle/>
        <a:p>
          <a:endParaRPr lang="en-US"/>
        </a:p>
      </dgm:t>
    </dgm:pt>
    <dgm:pt modelId="{FAC02AF5-6F72-4EED-98CA-D68C7F3B5D5A}" type="sibTrans" cxnId="{090367F2-2F9D-429E-8090-D374C3282399}">
      <dgm:prSet/>
      <dgm:spPr/>
      <dgm:t>
        <a:bodyPr/>
        <a:lstStyle/>
        <a:p>
          <a:endParaRPr lang="en-US"/>
        </a:p>
      </dgm:t>
    </dgm:pt>
    <dgm:pt modelId="{7D17D413-1C96-46A5-9E85-72C6636AE3C5}">
      <dgm:prSet phldrT="[Text]" custT="1"/>
      <dgm:spPr/>
      <dgm:t>
        <a:bodyPr/>
        <a:lstStyle/>
        <a:p>
          <a:r>
            <a:rPr lang="en-US" sz="2400" b="1" dirty="0" smtClean="0"/>
            <a:t>Apps</a:t>
          </a:r>
          <a:endParaRPr lang="en-US" sz="2400" b="1" dirty="0"/>
        </a:p>
      </dgm:t>
    </dgm:pt>
    <dgm:pt modelId="{91A59BF2-53A7-4244-ADC4-8913701DE4BA}" type="parTrans" cxnId="{D9E35F5C-9C04-4B00-BAD8-AD36F1DD39DE}">
      <dgm:prSet/>
      <dgm:spPr/>
      <dgm:t>
        <a:bodyPr/>
        <a:lstStyle/>
        <a:p>
          <a:endParaRPr lang="en-US"/>
        </a:p>
      </dgm:t>
    </dgm:pt>
    <dgm:pt modelId="{06AA36B4-E14B-4E14-B273-C8197A0B582E}" type="sibTrans" cxnId="{D9E35F5C-9C04-4B00-BAD8-AD36F1DD39DE}">
      <dgm:prSet/>
      <dgm:spPr/>
      <dgm:t>
        <a:bodyPr/>
        <a:lstStyle/>
        <a:p>
          <a:endParaRPr lang="en-US"/>
        </a:p>
      </dgm:t>
    </dgm:pt>
    <dgm:pt modelId="{A9A35E3D-01EA-46C6-AED8-865E91E9D6C9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Recommender systems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0C34515A-9947-4AC4-8E07-6D77FB8F1E95}" type="parTrans" cxnId="{5018CE96-E6CC-471E-9B9C-30F70F6B8CE7}">
      <dgm:prSet/>
      <dgm:spPr/>
      <dgm:t>
        <a:bodyPr/>
        <a:lstStyle/>
        <a:p>
          <a:endParaRPr lang="en-US"/>
        </a:p>
      </dgm:t>
    </dgm:pt>
    <dgm:pt modelId="{3C0EBF76-BD27-4964-B79F-79CC6413DFD1}" type="sibTrans" cxnId="{5018CE96-E6CC-471E-9B9C-30F70F6B8CE7}">
      <dgm:prSet/>
      <dgm:spPr/>
      <dgm:t>
        <a:bodyPr/>
        <a:lstStyle/>
        <a:p>
          <a:endParaRPr lang="en-US"/>
        </a:p>
      </dgm:t>
    </dgm:pt>
    <dgm:pt modelId="{A5325020-A43F-4DC5-B91A-865612236E1B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rgbClr val="333399"/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Association Rules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B397B1E6-BB15-4DF4-B38A-02A5DF7C7E5D}" type="parTrans" cxnId="{0949B049-F928-4520-A037-C172C962E0C9}">
      <dgm:prSet/>
      <dgm:spPr/>
      <dgm:t>
        <a:bodyPr/>
        <a:lstStyle/>
        <a:p>
          <a:endParaRPr lang="en-US"/>
        </a:p>
      </dgm:t>
    </dgm:pt>
    <dgm:pt modelId="{E5885318-4367-4D45-A1BC-C2768E0C5F2B}" type="sibTrans" cxnId="{0949B049-F928-4520-A037-C172C962E0C9}">
      <dgm:prSet/>
      <dgm:spPr/>
      <dgm:t>
        <a:bodyPr/>
        <a:lstStyle/>
        <a:p>
          <a:endParaRPr lang="en-US"/>
        </a:p>
      </dgm:t>
    </dgm:pt>
    <dgm:pt modelId="{63784350-6FB5-4F39-A0AA-A76D20385A1A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rgbClr val="333399"/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Duplicate document detection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02F99CF5-BE6F-4557-8BB4-68B7181CCBA5}" type="parTrans" cxnId="{CDAE2543-0EE1-4B34-B52E-A8EEEA699492}">
      <dgm:prSet/>
      <dgm:spPr/>
      <dgm:t>
        <a:bodyPr/>
        <a:lstStyle/>
        <a:p>
          <a:endParaRPr lang="en-US"/>
        </a:p>
      </dgm:t>
    </dgm:pt>
    <dgm:pt modelId="{E47CBEBB-6EFF-43F4-952B-B6C93B5E9493}" type="sibTrans" cxnId="{CDAE2543-0EE1-4B34-B52E-A8EEEA699492}">
      <dgm:prSet/>
      <dgm:spPr/>
      <dgm:t>
        <a:bodyPr/>
        <a:lstStyle/>
        <a:p>
          <a:endParaRPr lang="en-US"/>
        </a:p>
      </dgm:t>
    </dgm:pt>
    <dgm:pt modelId="{5473F14B-8F21-412E-B8DE-EADF32D6F521}" type="pres">
      <dgm:prSet presAssocID="{7DAF4A99-25E1-44F9-90C0-EA66CF00B3B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0D74A84-CA9B-4A55-82D3-C4473BCAB74F}" type="pres">
      <dgm:prSet presAssocID="{B28448BA-C9A8-43EB-A9DB-A0137196E3B9}" presName="compNode" presStyleCnt="0"/>
      <dgm:spPr/>
    </dgm:pt>
    <dgm:pt modelId="{F5FB40AB-A8F0-43CC-AED2-A0B6D3491F03}" type="pres">
      <dgm:prSet presAssocID="{B28448BA-C9A8-43EB-A9DB-A0137196E3B9}" presName="aNode" presStyleLbl="bgShp" presStyleIdx="0" presStyleCnt="5"/>
      <dgm:spPr/>
      <dgm:t>
        <a:bodyPr/>
        <a:lstStyle/>
        <a:p>
          <a:endParaRPr lang="en-US"/>
        </a:p>
      </dgm:t>
    </dgm:pt>
    <dgm:pt modelId="{189EA2CD-99B4-4604-BDBC-34AEB91058A9}" type="pres">
      <dgm:prSet presAssocID="{B28448BA-C9A8-43EB-A9DB-A0137196E3B9}" presName="textNode" presStyleLbl="bgShp" presStyleIdx="0" presStyleCnt="5"/>
      <dgm:spPr/>
      <dgm:t>
        <a:bodyPr/>
        <a:lstStyle/>
        <a:p>
          <a:endParaRPr lang="en-US"/>
        </a:p>
      </dgm:t>
    </dgm:pt>
    <dgm:pt modelId="{051CD919-C14E-4FF7-A82B-674D57B30AF8}" type="pres">
      <dgm:prSet presAssocID="{B28448BA-C9A8-43EB-A9DB-A0137196E3B9}" presName="compChildNode" presStyleCnt="0"/>
      <dgm:spPr/>
    </dgm:pt>
    <dgm:pt modelId="{151EFC3A-4B26-48D8-87A4-D28DC0264B02}" type="pres">
      <dgm:prSet presAssocID="{B28448BA-C9A8-43EB-A9DB-A0137196E3B9}" presName="theInnerList" presStyleCnt="0"/>
      <dgm:spPr/>
    </dgm:pt>
    <dgm:pt modelId="{D6B8C86D-B5C5-4707-BB1C-60E6EB9E4EBA}" type="pres">
      <dgm:prSet presAssocID="{E9F388D8-C9C2-45F4-B532-779E8C2CB5E8}" presName="childNode" presStyleLbl="node1" presStyleIdx="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A7308F-F292-4734-BC92-11C7BB5AF5E5}" type="pres">
      <dgm:prSet presAssocID="{E9F388D8-C9C2-45F4-B532-779E8C2CB5E8}" presName="aSpace2" presStyleCnt="0"/>
      <dgm:spPr/>
    </dgm:pt>
    <dgm:pt modelId="{20F65450-B565-4F6E-8CBD-65CD2502E3B0}" type="pres">
      <dgm:prSet presAssocID="{E12CEE09-DEBB-4435-B911-A40A12F7930D}" presName="childNode" presStyleLbl="node1" presStyleIdx="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43ED51-E95A-4F6E-A717-80400DEEEE20}" type="pres">
      <dgm:prSet presAssocID="{E12CEE09-DEBB-4435-B911-A40A12F7930D}" presName="aSpace2" presStyleCnt="0"/>
      <dgm:spPr/>
    </dgm:pt>
    <dgm:pt modelId="{80F88CB8-4B64-4172-B897-E8F8383812F7}" type="pres">
      <dgm:prSet presAssocID="{91B14D9B-61DF-4421-AF43-318BB0021BDF}" presName="childNode" presStyleLbl="node1" presStyleIdx="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9EA69A-B885-4DA4-818F-1748672594CF}" type="pres">
      <dgm:prSet presAssocID="{B28448BA-C9A8-43EB-A9DB-A0137196E3B9}" presName="aSpace" presStyleCnt="0"/>
      <dgm:spPr/>
    </dgm:pt>
    <dgm:pt modelId="{3A6F3D38-6FA6-469E-B3C3-234BD62E4CCA}" type="pres">
      <dgm:prSet presAssocID="{5FC74589-1769-4EB4-9E51-9D82632D2E02}" presName="compNode" presStyleCnt="0"/>
      <dgm:spPr/>
    </dgm:pt>
    <dgm:pt modelId="{C1CD2EAA-2E66-4BDA-BB6E-F99B46E1B919}" type="pres">
      <dgm:prSet presAssocID="{5FC74589-1769-4EB4-9E51-9D82632D2E02}" presName="aNode" presStyleLbl="bgShp" presStyleIdx="1" presStyleCnt="5"/>
      <dgm:spPr/>
      <dgm:t>
        <a:bodyPr/>
        <a:lstStyle/>
        <a:p>
          <a:endParaRPr lang="en-US"/>
        </a:p>
      </dgm:t>
    </dgm:pt>
    <dgm:pt modelId="{727186A0-986E-40DF-85B7-ACC6191E0924}" type="pres">
      <dgm:prSet presAssocID="{5FC74589-1769-4EB4-9E51-9D82632D2E02}" presName="textNode" presStyleLbl="bgShp" presStyleIdx="1" presStyleCnt="5"/>
      <dgm:spPr/>
      <dgm:t>
        <a:bodyPr/>
        <a:lstStyle/>
        <a:p>
          <a:endParaRPr lang="en-US"/>
        </a:p>
      </dgm:t>
    </dgm:pt>
    <dgm:pt modelId="{F4329E4E-5431-4760-B147-9E77700EF61A}" type="pres">
      <dgm:prSet presAssocID="{5FC74589-1769-4EB4-9E51-9D82632D2E02}" presName="compChildNode" presStyleCnt="0"/>
      <dgm:spPr/>
    </dgm:pt>
    <dgm:pt modelId="{B5C22EF8-EBFA-4704-BF77-C1B26E178B0D}" type="pres">
      <dgm:prSet presAssocID="{5FC74589-1769-4EB4-9E51-9D82632D2E02}" presName="theInnerList" presStyleCnt="0"/>
      <dgm:spPr/>
    </dgm:pt>
    <dgm:pt modelId="{EFE71110-9F14-440A-945D-9BFF90054013}" type="pres">
      <dgm:prSet presAssocID="{B8FE7A32-1B20-4D46-8242-6C91907A490E}" presName="childNode" presStyleLbl="node1" presStyleIdx="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EA0CEB-E637-4D3C-96EF-C8D3B04060F2}" type="pres">
      <dgm:prSet presAssocID="{B8FE7A32-1B20-4D46-8242-6C91907A490E}" presName="aSpace2" presStyleCnt="0"/>
      <dgm:spPr/>
    </dgm:pt>
    <dgm:pt modelId="{9E190C18-AEDE-45E1-8A46-924B1190ACB6}" type="pres">
      <dgm:prSet presAssocID="{EFD7AB2D-81E2-448E-B54E-4F3622AF7EF9}" presName="childNode" presStyleLbl="node1" presStyleIdx="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1AD27B-2438-4D0B-AB02-AF912F764D09}" type="pres">
      <dgm:prSet presAssocID="{EFD7AB2D-81E2-448E-B54E-4F3622AF7EF9}" presName="aSpace2" presStyleCnt="0"/>
      <dgm:spPr/>
    </dgm:pt>
    <dgm:pt modelId="{EB498954-62A4-422D-9DE3-1FA74DD1D37F}" type="pres">
      <dgm:prSet presAssocID="{FF0CDCCC-6F78-4064-A419-5EC5C753206F}" presName="childNode" presStyleLbl="node1" presStyleIdx="5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3C6D49-326B-48DE-AC1D-9DC877BB01DD}" type="pres">
      <dgm:prSet presAssocID="{5FC74589-1769-4EB4-9E51-9D82632D2E02}" presName="aSpace" presStyleCnt="0"/>
      <dgm:spPr/>
    </dgm:pt>
    <dgm:pt modelId="{EF090B29-38A2-4F08-90FA-7BB67BE8B3E2}" type="pres">
      <dgm:prSet presAssocID="{A0A9AC20-5EC1-4862-BFC8-870928838544}" presName="compNode" presStyleCnt="0"/>
      <dgm:spPr/>
    </dgm:pt>
    <dgm:pt modelId="{9A6AB0E7-12CE-4F4C-9194-CFD62AA0E26B}" type="pres">
      <dgm:prSet presAssocID="{A0A9AC20-5EC1-4862-BFC8-870928838544}" presName="aNode" presStyleLbl="bgShp" presStyleIdx="2" presStyleCnt="5"/>
      <dgm:spPr/>
      <dgm:t>
        <a:bodyPr/>
        <a:lstStyle/>
        <a:p>
          <a:endParaRPr lang="en-US"/>
        </a:p>
      </dgm:t>
    </dgm:pt>
    <dgm:pt modelId="{4735A497-84C1-49AD-B2D7-A0E2E20F2536}" type="pres">
      <dgm:prSet presAssocID="{A0A9AC20-5EC1-4862-BFC8-870928838544}" presName="textNode" presStyleLbl="bgShp" presStyleIdx="2" presStyleCnt="5"/>
      <dgm:spPr/>
      <dgm:t>
        <a:bodyPr/>
        <a:lstStyle/>
        <a:p>
          <a:endParaRPr lang="en-US"/>
        </a:p>
      </dgm:t>
    </dgm:pt>
    <dgm:pt modelId="{5235814C-D240-476B-A6EA-F820ADA9F290}" type="pres">
      <dgm:prSet presAssocID="{A0A9AC20-5EC1-4862-BFC8-870928838544}" presName="compChildNode" presStyleCnt="0"/>
      <dgm:spPr/>
    </dgm:pt>
    <dgm:pt modelId="{F8C87951-0BEC-442E-BD13-E67FB71AC42B}" type="pres">
      <dgm:prSet presAssocID="{A0A9AC20-5EC1-4862-BFC8-870928838544}" presName="theInnerList" presStyleCnt="0"/>
      <dgm:spPr/>
    </dgm:pt>
    <dgm:pt modelId="{DECF7DEE-4FD4-4CE5-AEDF-10353AC11531}" type="pres">
      <dgm:prSet presAssocID="{6856B0CF-FE68-485F-BF49-CA4A93F4F38C}" presName="childNode" presStyleLbl="node1" presStyleIdx="6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9A0DE6-D28A-493F-A1CB-4B3CCAC72873}" type="pres">
      <dgm:prSet presAssocID="{6856B0CF-FE68-485F-BF49-CA4A93F4F38C}" presName="aSpace2" presStyleCnt="0"/>
      <dgm:spPr/>
    </dgm:pt>
    <dgm:pt modelId="{02FBE83C-F7E3-4AC9-9A61-66BF67D7D8B6}" type="pres">
      <dgm:prSet presAssocID="{5DA147F9-347F-4A9B-99C6-4679CBA742BD}" presName="childNode" presStyleLbl="node1" presStyleIdx="7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C5B8B3-4388-4867-AA6C-4B2D717EAAF2}" type="pres">
      <dgm:prSet presAssocID="{5DA147F9-347F-4A9B-99C6-4679CBA742BD}" presName="aSpace2" presStyleCnt="0"/>
      <dgm:spPr/>
    </dgm:pt>
    <dgm:pt modelId="{1EC52667-0754-4666-9083-6E56A0F9B67B}" type="pres">
      <dgm:prSet presAssocID="{06D87D35-A66C-427C-B6DB-AF958D65D6B3}" presName="childNode" presStyleLbl="node1" presStyleIdx="8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67C073-8031-4FB8-83D0-BB3987979FB7}" type="pres">
      <dgm:prSet presAssocID="{A0A9AC20-5EC1-4862-BFC8-870928838544}" presName="aSpace" presStyleCnt="0"/>
      <dgm:spPr/>
    </dgm:pt>
    <dgm:pt modelId="{3D53649F-3A9D-48AC-B3B4-F9359FF49907}" type="pres">
      <dgm:prSet presAssocID="{EA22DC01-B1C3-4425-86ED-5B66953397A8}" presName="compNode" presStyleCnt="0"/>
      <dgm:spPr/>
    </dgm:pt>
    <dgm:pt modelId="{18B77C7D-672C-4358-9CA6-BD8FA6E2302A}" type="pres">
      <dgm:prSet presAssocID="{EA22DC01-B1C3-4425-86ED-5B66953397A8}" presName="aNode" presStyleLbl="bgShp" presStyleIdx="3" presStyleCnt="5"/>
      <dgm:spPr/>
      <dgm:t>
        <a:bodyPr/>
        <a:lstStyle/>
        <a:p>
          <a:endParaRPr lang="en-US"/>
        </a:p>
      </dgm:t>
    </dgm:pt>
    <dgm:pt modelId="{AB95B1F2-DB60-4BC5-81D3-1FA274FF69C7}" type="pres">
      <dgm:prSet presAssocID="{EA22DC01-B1C3-4425-86ED-5B66953397A8}" presName="textNode" presStyleLbl="bgShp" presStyleIdx="3" presStyleCnt="5"/>
      <dgm:spPr/>
      <dgm:t>
        <a:bodyPr/>
        <a:lstStyle/>
        <a:p>
          <a:endParaRPr lang="en-US"/>
        </a:p>
      </dgm:t>
    </dgm:pt>
    <dgm:pt modelId="{9D4EF955-0664-47BE-890F-75DA470A2A2E}" type="pres">
      <dgm:prSet presAssocID="{EA22DC01-B1C3-4425-86ED-5B66953397A8}" presName="compChildNode" presStyleCnt="0"/>
      <dgm:spPr/>
    </dgm:pt>
    <dgm:pt modelId="{CCD58064-6258-410C-B1E0-023DF3946A43}" type="pres">
      <dgm:prSet presAssocID="{EA22DC01-B1C3-4425-86ED-5B66953397A8}" presName="theInnerList" presStyleCnt="0"/>
      <dgm:spPr/>
    </dgm:pt>
    <dgm:pt modelId="{204F3481-2F4C-45A5-A0A1-C088684F0126}" type="pres">
      <dgm:prSet presAssocID="{BC15291E-510A-4A20-8D69-B0F2ACBA3CC6}" presName="childNode" presStyleLbl="node1" presStyleIdx="9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68FAA9-E2C4-4A6B-82D8-EF54C53E14D8}" type="pres">
      <dgm:prSet presAssocID="{BC15291E-510A-4A20-8D69-B0F2ACBA3CC6}" presName="aSpace2" presStyleCnt="0"/>
      <dgm:spPr/>
    </dgm:pt>
    <dgm:pt modelId="{0F3CAB81-CF76-498F-9619-BAF8144FA3C3}" type="pres">
      <dgm:prSet presAssocID="{86AB53FA-67D7-4EE7-8555-3EE8EB6FA4C8}" presName="childNode" presStyleLbl="node1" presStyleIdx="1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0C811E-F3C5-4F24-A485-437F0C0EAD6A}" type="pres">
      <dgm:prSet presAssocID="{86AB53FA-67D7-4EE7-8555-3EE8EB6FA4C8}" presName="aSpace2" presStyleCnt="0"/>
      <dgm:spPr/>
    </dgm:pt>
    <dgm:pt modelId="{80762C44-FA02-441A-8A8D-FC00E4F372F1}" type="pres">
      <dgm:prSet presAssocID="{67EC18BA-DB21-4AAD-BE8A-067C85A9B73E}" presName="childNode" presStyleLbl="node1" presStyleIdx="1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EF13C7-AF43-4380-A8A5-F72A5D476D05}" type="pres">
      <dgm:prSet presAssocID="{EA22DC01-B1C3-4425-86ED-5B66953397A8}" presName="aSpace" presStyleCnt="0"/>
      <dgm:spPr/>
    </dgm:pt>
    <dgm:pt modelId="{0618492F-D453-4601-9C36-8CE6AA153D1B}" type="pres">
      <dgm:prSet presAssocID="{7D17D413-1C96-46A5-9E85-72C6636AE3C5}" presName="compNode" presStyleCnt="0"/>
      <dgm:spPr/>
    </dgm:pt>
    <dgm:pt modelId="{5A591EE2-4B7B-40DB-B051-D75F7BFEDDD6}" type="pres">
      <dgm:prSet presAssocID="{7D17D413-1C96-46A5-9E85-72C6636AE3C5}" presName="aNode" presStyleLbl="bgShp" presStyleIdx="4" presStyleCnt="5"/>
      <dgm:spPr/>
      <dgm:t>
        <a:bodyPr/>
        <a:lstStyle/>
        <a:p>
          <a:endParaRPr lang="en-US"/>
        </a:p>
      </dgm:t>
    </dgm:pt>
    <dgm:pt modelId="{34BAB90F-F3E5-4FFB-A339-2946D1CD0CCB}" type="pres">
      <dgm:prSet presAssocID="{7D17D413-1C96-46A5-9E85-72C6636AE3C5}" presName="textNode" presStyleLbl="bgShp" presStyleIdx="4" presStyleCnt="5"/>
      <dgm:spPr/>
      <dgm:t>
        <a:bodyPr/>
        <a:lstStyle/>
        <a:p>
          <a:endParaRPr lang="en-US"/>
        </a:p>
      </dgm:t>
    </dgm:pt>
    <dgm:pt modelId="{BA794F96-F89B-483A-BF3A-9118CA9CCDA4}" type="pres">
      <dgm:prSet presAssocID="{7D17D413-1C96-46A5-9E85-72C6636AE3C5}" presName="compChildNode" presStyleCnt="0"/>
      <dgm:spPr/>
    </dgm:pt>
    <dgm:pt modelId="{76BCF6F8-619E-4477-AF5E-3CC45345624F}" type="pres">
      <dgm:prSet presAssocID="{7D17D413-1C96-46A5-9E85-72C6636AE3C5}" presName="theInnerList" presStyleCnt="0"/>
      <dgm:spPr/>
    </dgm:pt>
    <dgm:pt modelId="{F0B767F2-4C7E-481B-967C-8FE0CB529397}" type="pres">
      <dgm:prSet presAssocID="{A9A35E3D-01EA-46C6-AED8-865E91E9D6C9}" presName="childNode" presStyleLbl="node1" presStyleIdx="1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42BD1C-A54C-4F1C-A099-03A03E61088D}" type="pres">
      <dgm:prSet presAssocID="{A9A35E3D-01EA-46C6-AED8-865E91E9D6C9}" presName="aSpace2" presStyleCnt="0"/>
      <dgm:spPr/>
    </dgm:pt>
    <dgm:pt modelId="{6F277C00-29F7-4ECD-8C97-37788C7BA770}" type="pres">
      <dgm:prSet presAssocID="{A5325020-A43F-4DC5-B91A-865612236E1B}" presName="childNode" presStyleLbl="node1" presStyleIdx="1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45A699-1DD4-41EF-B849-687FF56CB987}" type="pres">
      <dgm:prSet presAssocID="{A5325020-A43F-4DC5-B91A-865612236E1B}" presName="aSpace2" presStyleCnt="0"/>
      <dgm:spPr/>
    </dgm:pt>
    <dgm:pt modelId="{6C9EBB1C-8DC1-467B-832A-DCA29AD54F62}" type="pres">
      <dgm:prSet presAssocID="{63784350-6FB5-4F39-A0AA-A76D20385A1A}" presName="childNode" presStyleLbl="node1" presStyleIdx="1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EDD8D7-7D4A-4FAA-975C-AED96AD5403C}" type="presOf" srcId="{B8FE7A32-1B20-4D46-8242-6C91907A490E}" destId="{EFE71110-9F14-440A-945D-9BFF90054013}" srcOrd="0" destOrd="0" presId="urn:microsoft.com/office/officeart/2005/8/layout/lProcess2"/>
    <dgm:cxn modelId="{263C1A32-6D3F-431E-9566-AFCD8C978EF7}" type="presOf" srcId="{91B14D9B-61DF-4421-AF43-318BB0021BDF}" destId="{80F88CB8-4B64-4172-B897-E8F8383812F7}" srcOrd="0" destOrd="0" presId="urn:microsoft.com/office/officeart/2005/8/layout/lProcess2"/>
    <dgm:cxn modelId="{E8E1CBC2-E886-44D5-B930-C0A4D16118C4}" srcId="{5FC74589-1769-4EB4-9E51-9D82632D2E02}" destId="{EFD7AB2D-81E2-448E-B54E-4F3622AF7EF9}" srcOrd="1" destOrd="0" parTransId="{36574C9A-C9D9-41B3-A499-07AB4199CF7F}" sibTransId="{0FFBD1E1-7F1E-48F7-8092-88463CF1F65B}"/>
    <dgm:cxn modelId="{CD174D1A-F576-42A5-8360-9F1F6FB5C8D5}" srcId="{5FC74589-1769-4EB4-9E51-9D82632D2E02}" destId="{FF0CDCCC-6F78-4064-A419-5EC5C753206F}" srcOrd="2" destOrd="0" parTransId="{C96EA5C7-A653-4A83-8F75-8585A07C9C8F}" sibTransId="{8E668476-E60C-485B-B9C7-8F9496C26DF3}"/>
    <dgm:cxn modelId="{6723F50B-AA47-4273-81EA-65E1F5EA34FA}" srcId="{EA22DC01-B1C3-4425-86ED-5B66953397A8}" destId="{86AB53FA-67D7-4EE7-8555-3EE8EB6FA4C8}" srcOrd="1" destOrd="0" parTransId="{EA03EBDD-B26B-4044-993F-F3F8F5C83B54}" sibTransId="{AD9FF113-925C-46F3-AC17-3E3C7A57FE37}"/>
    <dgm:cxn modelId="{35679A9F-A9C0-40B5-BA5C-B5D89AD516EE}" srcId="{5FC74589-1769-4EB4-9E51-9D82632D2E02}" destId="{B8FE7A32-1B20-4D46-8242-6C91907A490E}" srcOrd="0" destOrd="0" parTransId="{86CD367E-951E-4F4B-BFC7-6603B931690A}" sibTransId="{03DB6E86-A49B-4AF5-9791-CBACA4C5335D}"/>
    <dgm:cxn modelId="{30318792-CDF4-40E4-A0B9-CF02F759946D}" type="presOf" srcId="{63784350-6FB5-4F39-A0AA-A76D20385A1A}" destId="{6C9EBB1C-8DC1-467B-832A-DCA29AD54F62}" srcOrd="0" destOrd="0" presId="urn:microsoft.com/office/officeart/2005/8/layout/lProcess2"/>
    <dgm:cxn modelId="{FC8742A7-5167-4071-86B5-BB2734891340}" type="presOf" srcId="{7DAF4A99-25E1-44F9-90C0-EA66CF00B3B6}" destId="{5473F14B-8F21-412E-B8DE-EADF32D6F521}" srcOrd="0" destOrd="0" presId="urn:microsoft.com/office/officeart/2005/8/layout/lProcess2"/>
    <dgm:cxn modelId="{95C3269C-8E66-454E-90E4-64EBD4DB49A5}" srcId="{B28448BA-C9A8-43EB-A9DB-A0137196E3B9}" destId="{E9F388D8-C9C2-45F4-B532-779E8C2CB5E8}" srcOrd="0" destOrd="0" parTransId="{F2F7FB25-05F2-4ED0-B376-8372ACCE43FB}" sibTransId="{1AE97BAD-F576-4336-A510-388E6942CDAC}"/>
    <dgm:cxn modelId="{55E31D84-6E7E-4EE0-9F25-85C42AA70236}" type="presOf" srcId="{E12CEE09-DEBB-4435-B911-A40A12F7930D}" destId="{20F65450-B565-4F6E-8CBD-65CD2502E3B0}" srcOrd="0" destOrd="0" presId="urn:microsoft.com/office/officeart/2005/8/layout/lProcess2"/>
    <dgm:cxn modelId="{B27E1707-091A-4690-A038-27ED4B3AE2B2}" type="presOf" srcId="{B28448BA-C9A8-43EB-A9DB-A0137196E3B9}" destId="{F5FB40AB-A8F0-43CC-AED2-A0B6D3491F03}" srcOrd="0" destOrd="0" presId="urn:microsoft.com/office/officeart/2005/8/layout/lProcess2"/>
    <dgm:cxn modelId="{751DC194-11AC-4068-BA1C-4404C839BDBA}" srcId="{B28448BA-C9A8-43EB-A9DB-A0137196E3B9}" destId="{E12CEE09-DEBB-4435-B911-A40A12F7930D}" srcOrd="1" destOrd="0" parTransId="{A642C0CA-D97F-4EA3-928C-13F990F569A1}" sibTransId="{CF3DF39F-9248-4761-840A-28F131DA740D}"/>
    <dgm:cxn modelId="{CDF2CC16-ED87-4552-8B18-DAAA2A151437}" srcId="{B28448BA-C9A8-43EB-A9DB-A0137196E3B9}" destId="{91B14D9B-61DF-4421-AF43-318BB0021BDF}" srcOrd="2" destOrd="0" parTransId="{6B1A9D79-1E1A-438E-9974-41204E573EDC}" sibTransId="{5E874D73-6215-4109-909C-386CFCBBE123}"/>
    <dgm:cxn modelId="{CAA4E7F1-0C48-4F97-92B0-87315835D83D}" type="presOf" srcId="{7D17D413-1C96-46A5-9E85-72C6636AE3C5}" destId="{34BAB90F-F3E5-4FFB-A339-2946D1CD0CCB}" srcOrd="1" destOrd="0" presId="urn:microsoft.com/office/officeart/2005/8/layout/lProcess2"/>
    <dgm:cxn modelId="{FD165AF2-21FF-4AC2-81A7-CC1EF164B40C}" type="presOf" srcId="{A0A9AC20-5EC1-4862-BFC8-870928838544}" destId="{9A6AB0E7-12CE-4F4C-9194-CFD62AA0E26B}" srcOrd="0" destOrd="0" presId="urn:microsoft.com/office/officeart/2005/8/layout/lProcess2"/>
    <dgm:cxn modelId="{0949B049-F928-4520-A037-C172C962E0C9}" srcId="{7D17D413-1C96-46A5-9E85-72C6636AE3C5}" destId="{A5325020-A43F-4DC5-B91A-865612236E1B}" srcOrd="1" destOrd="0" parTransId="{B397B1E6-BB15-4DF4-B38A-02A5DF7C7E5D}" sibTransId="{E5885318-4367-4D45-A1BC-C2768E0C5F2B}"/>
    <dgm:cxn modelId="{6A0C34FB-E178-48A0-AA7A-B0D87A9713D6}" type="presOf" srcId="{A0A9AC20-5EC1-4862-BFC8-870928838544}" destId="{4735A497-84C1-49AD-B2D7-A0E2E20F2536}" srcOrd="1" destOrd="0" presId="urn:microsoft.com/office/officeart/2005/8/layout/lProcess2"/>
    <dgm:cxn modelId="{C64D979E-E2CF-48B7-9EDE-317EC519A1DC}" type="presOf" srcId="{BC15291E-510A-4A20-8D69-B0F2ACBA3CC6}" destId="{204F3481-2F4C-45A5-A0A1-C088684F0126}" srcOrd="0" destOrd="0" presId="urn:microsoft.com/office/officeart/2005/8/layout/lProcess2"/>
    <dgm:cxn modelId="{15E3F0CD-B57A-453E-B2C3-A8D867457055}" type="presOf" srcId="{FF0CDCCC-6F78-4064-A419-5EC5C753206F}" destId="{EB498954-62A4-422D-9DE3-1FA74DD1D37F}" srcOrd="0" destOrd="0" presId="urn:microsoft.com/office/officeart/2005/8/layout/lProcess2"/>
    <dgm:cxn modelId="{55834001-D265-448E-B934-5DFD1C177963}" type="presOf" srcId="{EA22DC01-B1C3-4425-86ED-5B66953397A8}" destId="{18B77C7D-672C-4358-9CA6-BD8FA6E2302A}" srcOrd="0" destOrd="0" presId="urn:microsoft.com/office/officeart/2005/8/layout/lProcess2"/>
    <dgm:cxn modelId="{D9E35F5C-9C04-4B00-BAD8-AD36F1DD39DE}" srcId="{7DAF4A99-25E1-44F9-90C0-EA66CF00B3B6}" destId="{7D17D413-1C96-46A5-9E85-72C6636AE3C5}" srcOrd="4" destOrd="0" parTransId="{91A59BF2-53A7-4244-ADC4-8913701DE4BA}" sibTransId="{06AA36B4-E14B-4E14-B273-C8197A0B582E}"/>
    <dgm:cxn modelId="{721BA034-D2BB-4F5E-AD28-4CD4B0B4FA35}" srcId="{7DAF4A99-25E1-44F9-90C0-EA66CF00B3B6}" destId="{B28448BA-C9A8-43EB-A9DB-A0137196E3B9}" srcOrd="0" destOrd="0" parTransId="{3A37FA3F-0269-460F-ACCD-01DD513605A2}" sibTransId="{20234B47-CD57-4C94-B27A-16836C4AA9A8}"/>
    <dgm:cxn modelId="{88334C83-E355-4D2A-9AB8-441F7FEEF71A}" type="presOf" srcId="{E9F388D8-C9C2-45F4-B532-779E8C2CB5E8}" destId="{D6B8C86D-B5C5-4707-BB1C-60E6EB9E4EBA}" srcOrd="0" destOrd="0" presId="urn:microsoft.com/office/officeart/2005/8/layout/lProcess2"/>
    <dgm:cxn modelId="{E39A2E7D-4B01-443C-A093-8728A9F528A1}" srcId="{7DAF4A99-25E1-44F9-90C0-EA66CF00B3B6}" destId="{A0A9AC20-5EC1-4862-BFC8-870928838544}" srcOrd="2" destOrd="0" parTransId="{69D52F25-6ACE-45DA-A9E8-1893E3A26C8C}" sibTransId="{FF5EAA6B-D3D9-4221-A79F-E9B4930D1CEF}"/>
    <dgm:cxn modelId="{EC7F4ED7-AD44-4F65-8C6C-75B66AC32B0D}" type="presOf" srcId="{B28448BA-C9A8-43EB-A9DB-A0137196E3B9}" destId="{189EA2CD-99B4-4604-BDBC-34AEB91058A9}" srcOrd="1" destOrd="0" presId="urn:microsoft.com/office/officeart/2005/8/layout/lProcess2"/>
    <dgm:cxn modelId="{6DB72DBE-E82A-47EF-ACEA-E04B7B517F26}" srcId="{7DAF4A99-25E1-44F9-90C0-EA66CF00B3B6}" destId="{EA22DC01-B1C3-4425-86ED-5B66953397A8}" srcOrd="3" destOrd="0" parTransId="{5D0A80B1-3E50-448A-A64D-AD1355ED3022}" sibTransId="{A9D991C7-41FC-48B5-87C1-98EB407695FE}"/>
    <dgm:cxn modelId="{ED670B90-1B11-41DC-815A-72EECE1D8C98}" type="presOf" srcId="{67EC18BA-DB21-4AAD-BE8A-067C85A9B73E}" destId="{80762C44-FA02-441A-8A8D-FC00E4F372F1}" srcOrd="0" destOrd="0" presId="urn:microsoft.com/office/officeart/2005/8/layout/lProcess2"/>
    <dgm:cxn modelId="{CDAE2543-0EE1-4B34-B52E-A8EEEA699492}" srcId="{7D17D413-1C96-46A5-9E85-72C6636AE3C5}" destId="{63784350-6FB5-4F39-A0AA-A76D20385A1A}" srcOrd="2" destOrd="0" parTransId="{02F99CF5-BE6F-4557-8BB4-68B7181CCBA5}" sibTransId="{E47CBEBB-6EFF-43F4-952B-B6C93B5E9493}"/>
    <dgm:cxn modelId="{EBEC439F-9102-467C-83D2-E332996B4167}" type="presOf" srcId="{7D17D413-1C96-46A5-9E85-72C6636AE3C5}" destId="{5A591EE2-4B7B-40DB-B051-D75F7BFEDDD6}" srcOrd="0" destOrd="0" presId="urn:microsoft.com/office/officeart/2005/8/layout/lProcess2"/>
    <dgm:cxn modelId="{D2E71B6A-2ED0-4063-83D4-B7F1634C0332}" srcId="{A0A9AC20-5EC1-4862-BFC8-870928838544}" destId="{5DA147F9-347F-4A9B-99C6-4679CBA742BD}" srcOrd="1" destOrd="0" parTransId="{0DD651B9-CD26-4B12-B47E-A345F5C781A5}" sibTransId="{A279CC5C-DF39-4624-BFA5-ADC04410EA91}"/>
    <dgm:cxn modelId="{1151B3DC-BFA5-46C2-A674-0EE40A938C5A}" srcId="{A0A9AC20-5EC1-4862-BFC8-870928838544}" destId="{6856B0CF-FE68-485F-BF49-CA4A93F4F38C}" srcOrd="0" destOrd="0" parTransId="{B52856D9-283B-499D-AE83-3A1B0694F8DA}" sibTransId="{60145AD2-C0A0-4426-8839-F8800D94963F}"/>
    <dgm:cxn modelId="{E939D318-3737-4614-ADE5-63229A434F6D}" type="presOf" srcId="{06D87D35-A66C-427C-B6DB-AF958D65D6B3}" destId="{1EC52667-0754-4666-9083-6E56A0F9B67B}" srcOrd="0" destOrd="0" presId="urn:microsoft.com/office/officeart/2005/8/layout/lProcess2"/>
    <dgm:cxn modelId="{CEC2AE62-D7A2-46B6-A826-776A3431C7F7}" type="presOf" srcId="{5DA147F9-347F-4A9B-99C6-4679CBA742BD}" destId="{02FBE83C-F7E3-4AC9-9A61-66BF67D7D8B6}" srcOrd="0" destOrd="0" presId="urn:microsoft.com/office/officeart/2005/8/layout/lProcess2"/>
    <dgm:cxn modelId="{28DF31A2-0467-4254-9701-9B185EC70C9E}" type="presOf" srcId="{A5325020-A43F-4DC5-B91A-865612236E1B}" destId="{6F277C00-29F7-4ECD-8C97-37788C7BA770}" srcOrd="0" destOrd="0" presId="urn:microsoft.com/office/officeart/2005/8/layout/lProcess2"/>
    <dgm:cxn modelId="{05A2F3FB-A9BB-464A-9207-BB73263A2D72}" type="presOf" srcId="{5FC74589-1769-4EB4-9E51-9D82632D2E02}" destId="{C1CD2EAA-2E66-4BDA-BB6E-F99B46E1B919}" srcOrd="0" destOrd="0" presId="urn:microsoft.com/office/officeart/2005/8/layout/lProcess2"/>
    <dgm:cxn modelId="{090367F2-2F9D-429E-8090-D374C3282399}" srcId="{EA22DC01-B1C3-4425-86ED-5B66953397A8}" destId="{67EC18BA-DB21-4AAD-BE8A-067C85A9B73E}" srcOrd="2" destOrd="0" parTransId="{8918E5B2-4513-4EC4-8164-E88158F78E11}" sibTransId="{FAC02AF5-6F72-4EED-98CA-D68C7F3B5D5A}"/>
    <dgm:cxn modelId="{5018CE96-E6CC-471E-9B9C-30F70F6B8CE7}" srcId="{7D17D413-1C96-46A5-9E85-72C6636AE3C5}" destId="{A9A35E3D-01EA-46C6-AED8-865E91E9D6C9}" srcOrd="0" destOrd="0" parTransId="{0C34515A-9947-4AC4-8E07-6D77FB8F1E95}" sibTransId="{3C0EBF76-BD27-4964-B79F-79CC6413DFD1}"/>
    <dgm:cxn modelId="{EE63C263-E387-4078-9232-F38184224799}" type="presOf" srcId="{86AB53FA-67D7-4EE7-8555-3EE8EB6FA4C8}" destId="{0F3CAB81-CF76-498F-9619-BAF8144FA3C3}" srcOrd="0" destOrd="0" presId="urn:microsoft.com/office/officeart/2005/8/layout/lProcess2"/>
    <dgm:cxn modelId="{37BB0BBD-6481-4F6B-BA1E-E6982DE9D87A}" type="presOf" srcId="{6856B0CF-FE68-485F-BF49-CA4A93F4F38C}" destId="{DECF7DEE-4FD4-4CE5-AEDF-10353AC11531}" srcOrd="0" destOrd="0" presId="urn:microsoft.com/office/officeart/2005/8/layout/lProcess2"/>
    <dgm:cxn modelId="{03033C8E-546A-4636-B996-DCA3A7F5D692}" srcId="{A0A9AC20-5EC1-4862-BFC8-870928838544}" destId="{06D87D35-A66C-427C-B6DB-AF958D65D6B3}" srcOrd="2" destOrd="0" parTransId="{9A4B31E9-014C-4B63-A219-5A63A8ACB829}" sibTransId="{AC1F3899-4696-4923-97F3-8D3FBB96254A}"/>
    <dgm:cxn modelId="{53D00FBE-0B8C-44B8-BD7B-FF723D810987}" srcId="{EA22DC01-B1C3-4425-86ED-5B66953397A8}" destId="{BC15291E-510A-4A20-8D69-B0F2ACBA3CC6}" srcOrd="0" destOrd="0" parTransId="{DDAF1636-99A0-4E4C-BF8B-7A50EC838E24}" sibTransId="{25F65FF3-A145-4450-BC4A-2BD6189C0F89}"/>
    <dgm:cxn modelId="{14707E92-4476-4BF9-89CC-034453D70BB1}" type="presOf" srcId="{A9A35E3D-01EA-46C6-AED8-865E91E9D6C9}" destId="{F0B767F2-4C7E-481B-967C-8FE0CB529397}" srcOrd="0" destOrd="0" presId="urn:microsoft.com/office/officeart/2005/8/layout/lProcess2"/>
    <dgm:cxn modelId="{C34B3875-C594-47A6-BA95-F064E8D89A7F}" type="presOf" srcId="{EFD7AB2D-81E2-448E-B54E-4F3622AF7EF9}" destId="{9E190C18-AEDE-45E1-8A46-924B1190ACB6}" srcOrd="0" destOrd="0" presId="urn:microsoft.com/office/officeart/2005/8/layout/lProcess2"/>
    <dgm:cxn modelId="{26023814-A4D4-4835-9287-460656EE8CA6}" type="presOf" srcId="{EA22DC01-B1C3-4425-86ED-5B66953397A8}" destId="{AB95B1F2-DB60-4BC5-81D3-1FA274FF69C7}" srcOrd="1" destOrd="0" presId="urn:microsoft.com/office/officeart/2005/8/layout/lProcess2"/>
    <dgm:cxn modelId="{4BDDFA88-00C4-4DA2-B1C9-ACB5E9E0A6C8}" type="presOf" srcId="{5FC74589-1769-4EB4-9E51-9D82632D2E02}" destId="{727186A0-986E-40DF-85B7-ACC6191E0924}" srcOrd="1" destOrd="0" presId="urn:microsoft.com/office/officeart/2005/8/layout/lProcess2"/>
    <dgm:cxn modelId="{EA2FD3B8-722B-4877-B8F1-EEA7710C1B84}" srcId="{7DAF4A99-25E1-44F9-90C0-EA66CF00B3B6}" destId="{5FC74589-1769-4EB4-9E51-9D82632D2E02}" srcOrd="1" destOrd="0" parTransId="{4D0CCF7E-4481-42D2-95B3-0CB4029368E1}" sibTransId="{8EB806C9-A9BC-450F-B9C3-AC2ED6D3AF68}"/>
    <dgm:cxn modelId="{4BB6DF3F-9097-4984-A23D-595524C9A4F6}" type="presParOf" srcId="{5473F14B-8F21-412E-B8DE-EADF32D6F521}" destId="{C0D74A84-CA9B-4A55-82D3-C4473BCAB74F}" srcOrd="0" destOrd="0" presId="urn:microsoft.com/office/officeart/2005/8/layout/lProcess2"/>
    <dgm:cxn modelId="{9A866305-8961-49D2-86F8-49F84F3AA245}" type="presParOf" srcId="{C0D74A84-CA9B-4A55-82D3-C4473BCAB74F}" destId="{F5FB40AB-A8F0-43CC-AED2-A0B6D3491F03}" srcOrd="0" destOrd="0" presId="urn:microsoft.com/office/officeart/2005/8/layout/lProcess2"/>
    <dgm:cxn modelId="{E056AFA7-BEA2-4E2C-92E6-E45DB1E2BCC3}" type="presParOf" srcId="{C0D74A84-CA9B-4A55-82D3-C4473BCAB74F}" destId="{189EA2CD-99B4-4604-BDBC-34AEB91058A9}" srcOrd="1" destOrd="0" presId="urn:microsoft.com/office/officeart/2005/8/layout/lProcess2"/>
    <dgm:cxn modelId="{E5509A63-398F-4B12-9EF4-9494010AD03F}" type="presParOf" srcId="{C0D74A84-CA9B-4A55-82D3-C4473BCAB74F}" destId="{051CD919-C14E-4FF7-A82B-674D57B30AF8}" srcOrd="2" destOrd="0" presId="urn:microsoft.com/office/officeart/2005/8/layout/lProcess2"/>
    <dgm:cxn modelId="{68C6A7E3-6CBC-436C-BEB7-2F9302996EBA}" type="presParOf" srcId="{051CD919-C14E-4FF7-A82B-674D57B30AF8}" destId="{151EFC3A-4B26-48D8-87A4-D28DC0264B02}" srcOrd="0" destOrd="0" presId="urn:microsoft.com/office/officeart/2005/8/layout/lProcess2"/>
    <dgm:cxn modelId="{56CFBF6F-6DA7-4556-AAD9-13E1BEA6C336}" type="presParOf" srcId="{151EFC3A-4B26-48D8-87A4-D28DC0264B02}" destId="{D6B8C86D-B5C5-4707-BB1C-60E6EB9E4EBA}" srcOrd="0" destOrd="0" presId="urn:microsoft.com/office/officeart/2005/8/layout/lProcess2"/>
    <dgm:cxn modelId="{A8EFC5DF-818E-4015-8FF0-805C4BF3F51C}" type="presParOf" srcId="{151EFC3A-4B26-48D8-87A4-D28DC0264B02}" destId="{FEA7308F-F292-4734-BC92-11C7BB5AF5E5}" srcOrd="1" destOrd="0" presId="urn:microsoft.com/office/officeart/2005/8/layout/lProcess2"/>
    <dgm:cxn modelId="{DA66F453-5388-4D95-8781-3704EC272C4B}" type="presParOf" srcId="{151EFC3A-4B26-48D8-87A4-D28DC0264B02}" destId="{20F65450-B565-4F6E-8CBD-65CD2502E3B0}" srcOrd="2" destOrd="0" presId="urn:microsoft.com/office/officeart/2005/8/layout/lProcess2"/>
    <dgm:cxn modelId="{235C7F69-F8FA-44E9-B97D-FA9AE0446DC0}" type="presParOf" srcId="{151EFC3A-4B26-48D8-87A4-D28DC0264B02}" destId="{1943ED51-E95A-4F6E-A717-80400DEEEE20}" srcOrd="3" destOrd="0" presId="urn:microsoft.com/office/officeart/2005/8/layout/lProcess2"/>
    <dgm:cxn modelId="{720D7CA6-9093-4CC0-8748-97120A4A1FE1}" type="presParOf" srcId="{151EFC3A-4B26-48D8-87A4-D28DC0264B02}" destId="{80F88CB8-4B64-4172-B897-E8F8383812F7}" srcOrd="4" destOrd="0" presId="urn:microsoft.com/office/officeart/2005/8/layout/lProcess2"/>
    <dgm:cxn modelId="{4BD7905C-B95E-4552-8192-E5E0BB2ADA27}" type="presParOf" srcId="{5473F14B-8F21-412E-B8DE-EADF32D6F521}" destId="{DC9EA69A-B885-4DA4-818F-1748672594CF}" srcOrd="1" destOrd="0" presId="urn:microsoft.com/office/officeart/2005/8/layout/lProcess2"/>
    <dgm:cxn modelId="{F6D02F35-B039-4694-9713-1481D3E67734}" type="presParOf" srcId="{5473F14B-8F21-412E-B8DE-EADF32D6F521}" destId="{3A6F3D38-6FA6-469E-B3C3-234BD62E4CCA}" srcOrd="2" destOrd="0" presId="urn:microsoft.com/office/officeart/2005/8/layout/lProcess2"/>
    <dgm:cxn modelId="{A7399413-1627-4B23-8E93-03CFF7C909C9}" type="presParOf" srcId="{3A6F3D38-6FA6-469E-B3C3-234BD62E4CCA}" destId="{C1CD2EAA-2E66-4BDA-BB6E-F99B46E1B919}" srcOrd="0" destOrd="0" presId="urn:microsoft.com/office/officeart/2005/8/layout/lProcess2"/>
    <dgm:cxn modelId="{2F927AC2-3814-482F-819A-0360FEBC6762}" type="presParOf" srcId="{3A6F3D38-6FA6-469E-B3C3-234BD62E4CCA}" destId="{727186A0-986E-40DF-85B7-ACC6191E0924}" srcOrd="1" destOrd="0" presId="urn:microsoft.com/office/officeart/2005/8/layout/lProcess2"/>
    <dgm:cxn modelId="{EFD5FD0C-0896-48E2-9704-5FD3653BE40F}" type="presParOf" srcId="{3A6F3D38-6FA6-469E-B3C3-234BD62E4CCA}" destId="{F4329E4E-5431-4760-B147-9E77700EF61A}" srcOrd="2" destOrd="0" presId="urn:microsoft.com/office/officeart/2005/8/layout/lProcess2"/>
    <dgm:cxn modelId="{EC5DDAE3-2E2A-4FC4-AA92-9C683B08B2A5}" type="presParOf" srcId="{F4329E4E-5431-4760-B147-9E77700EF61A}" destId="{B5C22EF8-EBFA-4704-BF77-C1B26E178B0D}" srcOrd="0" destOrd="0" presId="urn:microsoft.com/office/officeart/2005/8/layout/lProcess2"/>
    <dgm:cxn modelId="{A3651CD1-3C28-4B46-BC90-5E2FAE761FA8}" type="presParOf" srcId="{B5C22EF8-EBFA-4704-BF77-C1B26E178B0D}" destId="{EFE71110-9F14-440A-945D-9BFF90054013}" srcOrd="0" destOrd="0" presId="urn:microsoft.com/office/officeart/2005/8/layout/lProcess2"/>
    <dgm:cxn modelId="{170BFB5E-F8A7-4512-90C8-FB46A0F421BC}" type="presParOf" srcId="{B5C22EF8-EBFA-4704-BF77-C1B26E178B0D}" destId="{35EA0CEB-E637-4D3C-96EF-C8D3B04060F2}" srcOrd="1" destOrd="0" presId="urn:microsoft.com/office/officeart/2005/8/layout/lProcess2"/>
    <dgm:cxn modelId="{5297980C-5C3C-4E77-B850-9E7A0394F277}" type="presParOf" srcId="{B5C22EF8-EBFA-4704-BF77-C1B26E178B0D}" destId="{9E190C18-AEDE-45E1-8A46-924B1190ACB6}" srcOrd="2" destOrd="0" presId="urn:microsoft.com/office/officeart/2005/8/layout/lProcess2"/>
    <dgm:cxn modelId="{FE19A6CD-9CDE-47C5-8C7B-F86FEBB1C37C}" type="presParOf" srcId="{B5C22EF8-EBFA-4704-BF77-C1B26E178B0D}" destId="{1E1AD27B-2438-4D0B-AB02-AF912F764D09}" srcOrd="3" destOrd="0" presId="urn:microsoft.com/office/officeart/2005/8/layout/lProcess2"/>
    <dgm:cxn modelId="{F82F72A7-CBA4-4F42-B301-0DA19293D6F5}" type="presParOf" srcId="{B5C22EF8-EBFA-4704-BF77-C1B26E178B0D}" destId="{EB498954-62A4-422D-9DE3-1FA74DD1D37F}" srcOrd="4" destOrd="0" presId="urn:microsoft.com/office/officeart/2005/8/layout/lProcess2"/>
    <dgm:cxn modelId="{45B06968-9121-4A3F-9AAF-21B420D29588}" type="presParOf" srcId="{5473F14B-8F21-412E-B8DE-EADF32D6F521}" destId="{BB3C6D49-326B-48DE-AC1D-9DC877BB01DD}" srcOrd="3" destOrd="0" presId="urn:microsoft.com/office/officeart/2005/8/layout/lProcess2"/>
    <dgm:cxn modelId="{20621FE4-47DD-46D2-9636-FF2C5FA5A2D6}" type="presParOf" srcId="{5473F14B-8F21-412E-B8DE-EADF32D6F521}" destId="{EF090B29-38A2-4F08-90FA-7BB67BE8B3E2}" srcOrd="4" destOrd="0" presId="urn:microsoft.com/office/officeart/2005/8/layout/lProcess2"/>
    <dgm:cxn modelId="{C1C5023A-1E00-4959-849F-7D6C71AC3A3C}" type="presParOf" srcId="{EF090B29-38A2-4F08-90FA-7BB67BE8B3E2}" destId="{9A6AB0E7-12CE-4F4C-9194-CFD62AA0E26B}" srcOrd="0" destOrd="0" presId="urn:microsoft.com/office/officeart/2005/8/layout/lProcess2"/>
    <dgm:cxn modelId="{FC5CA30C-9813-4743-82B8-9F4A809E1BB7}" type="presParOf" srcId="{EF090B29-38A2-4F08-90FA-7BB67BE8B3E2}" destId="{4735A497-84C1-49AD-B2D7-A0E2E20F2536}" srcOrd="1" destOrd="0" presId="urn:microsoft.com/office/officeart/2005/8/layout/lProcess2"/>
    <dgm:cxn modelId="{EBF3EAF6-1D16-421D-A853-42AE6694F0ED}" type="presParOf" srcId="{EF090B29-38A2-4F08-90FA-7BB67BE8B3E2}" destId="{5235814C-D240-476B-A6EA-F820ADA9F290}" srcOrd="2" destOrd="0" presId="urn:microsoft.com/office/officeart/2005/8/layout/lProcess2"/>
    <dgm:cxn modelId="{FC3BD0B6-340D-46A0-8F0B-02F586FBE34B}" type="presParOf" srcId="{5235814C-D240-476B-A6EA-F820ADA9F290}" destId="{F8C87951-0BEC-442E-BD13-E67FB71AC42B}" srcOrd="0" destOrd="0" presId="urn:microsoft.com/office/officeart/2005/8/layout/lProcess2"/>
    <dgm:cxn modelId="{D7E89603-A81D-4C20-9AB3-A6951EA60520}" type="presParOf" srcId="{F8C87951-0BEC-442E-BD13-E67FB71AC42B}" destId="{DECF7DEE-4FD4-4CE5-AEDF-10353AC11531}" srcOrd="0" destOrd="0" presId="urn:microsoft.com/office/officeart/2005/8/layout/lProcess2"/>
    <dgm:cxn modelId="{311407CE-501E-46B7-A302-BA9A6524194C}" type="presParOf" srcId="{F8C87951-0BEC-442E-BD13-E67FB71AC42B}" destId="{739A0DE6-D28A-493F-A1CB-4B3CCAC72873}" srcOrd="1" destOrd="0" presId="urn:microsoft.com/office/officeart/2005/8/layout/lProcess2"/>
    <dgm:cxn modelId="{DCD00D95-3B10-4B12-AAF8-ECB242AAD517}" type="presParOf" srcId="{F8C87951-0BEC-442E-BD13-E67FB71AC42B}" destId="{02FBE83C-F7E3-4AC9-9A61-66BF67D7D8B6}" srcOrd="2" destOrd="0" presId="urn:microsoft.com/office/officeart/2005/8/layout/lProcess2"/>
    <dgm:cxn modelId="{BDE5480E-C6FF-4C44-8986-F2C89E76D94A}" type="presParOf" srcId="{F8C87951-0BEC-442E-BD13-E67FB71AC42B}" destId="{87C5B8B3-4388-4867-AA6C-4B2D717EAAF2}" srcOrd="3" destOrd="0" presId="urn:microsoft.com/office/officeart/2005/8/layout/lProcess2"/>
    <dgm:cxn modelId="{24C1AC3E-3AAB-48D3-9E13-D556B05F2AEA}" type="presParOf" srcId="{F8C87951-0BEC-442E-BD13-E67FB71AC42B}" destId="{1EC52667-0754-4666-9083-6E56A0F9B67B}" srcOrd="4" destOrd="0" presId="urn:microsoft.com/office/officeart/2005/8/layout/lProcess2"/>
    <dgm:cxn modelId="{B6E12AB7-8B04-466A-9A07-BF7CEBE92790}" type="presParOf" srcId="{5473F14B-8F21-412E-B8DE-EADF32D6F521}" destId="{9C67C073-8031-4FB8-83D0-BB3987979FB7}" srcOrd="5" destOrd="0" presId="urn:microsoft.com/office/officeart/2005/8/layout/lProcess2"/>
    <dgm:cxn modelId="{9015AA69-CCA0-4207-8E6A-48D48844D28A}" type="presParOf" srcId="{5473F14B-8F21-412E-B8DE-EADF32D6F521}" destId="{3D53649F-3A9D-48AC-B3B4-F9359FF49907}" srcOrd="6" destOrd="0" presId="urn:microsoft.com/office/officeart/2005/8/layout/lProcess2"/>
    <dgm:cxn modelId="{CF05C51B-8386-4FCA-BD21-BB69141BEC67}" type="presParOf" srcId="{3D53649F-3A9D-48AC-B3B4-F9359FF49907}" destId="{18B77C7D-672C-4358-9CA6-BD8FA6E2302A}" srcOrd="0" destOrd="0" presId="urn:microsoft.com/office/officeart/2005/8/layout/lProcess2"/>
    <dgm:cxn modelId="{1A62120A-99CD-4A06-8981-A40FB82E14DD}" type="presParOf" srcId="{3D53649F-3A9D-48AC-B3B4-F9359FF49907}" destId="{AB95B1F2-DB60-4BC5-81D3-1FA274FF69C7}" srcOrd="1" destOrd="0" presId="urn:microsoft.com/office/officeart/2005/8/layout/lProcess2"/>
    <dgm:cxn modelId="{C94DC37B-D9CB-4BE2-A9B7-AAC5E927795A}" type="presParOf" srcId="{3D53649F-3A9D-48AC-B3B4-F9359FF49907}" destId="{9D4EF955-0664-47BE-890F-75DA470A2A2E}" srcOrd="2" destOrd="0" presId="urn:microsoft.com/office/officeart/2005/8/layout/lProcess2"/>
    <dgm:cxn modelId="{36A0D145-DB1A-4074-924B-6EE9981E7573}" type="presParOf" srcId="{9D4EF955-0664-47BE-890F-75DA470A2A2E}" destId="{CCD58064-6258-410C-B1E0-023DF3946A43}" srcOrd="0" destOrd="0" presId="urn:microsoft.com/office/officeart/2005/8/layout/lProcess2"/>
    <dgm:cxn modelId="{F3DA2506-08CB-4DDA-8034-8C95D6CB15D3}" type="presParOf" srcId="{CCD58064-6258-410C-B1E0-023DF3946A43}" destId="{204F3481-2F4C-45A5-A0A1-C088684F0126}" srcOrd="0" destOrd="0" presId="urn:microsoft.com/office/officeart/2005/8/layout/lProcess2"/>
    <dgm:cxn modelId="{C4047D94-6673-4F11-8E1C-211151D60D49}" type="presParOf" srcId="{CCD58064-6258-410C-B1E0-023DF3946A43}" destId="{B768FAA9-E2C4-4A6B-82D8-EF54C53E14D8}" srcOrd="1" destOrd="0" presId="urn:microsoft.com/office/officeart/2005/8/layout/lProcess2"/>
    <dgm:cxn modelId="{A4EF87AD-3735-440D-B82F-F6DE3AA5A90E}" type="presParOf" srcId="{CCD58064-6258-410C-B1E0-023DF3946A43}" destId="{0F3CAB81-CF76-498F-9619-BAF8144FA3C3}" srcOrd="2" destOrd="0" presId="urn:microsoft.com/office/officeart/2005/8/layout/lProcess2"/>
    <dgm:cxn modelId="{DA57D0FC-84B8-4F22-8F89-10B2EC35EB90}" type="presParOf" srcId="{CCD58064-6258-410C-B1E0-023DF3946A43}" destId="{0E0C811E-F3C5-4F24-A485-437F0C0EAD6A}" srcOrd="3" destOrd="0" presId="urn:microsoft.com/office/officeart/2005/8/layout/lProcess2"/>
    <dgm:cxn modelId="{A10FD3FB-E1A2-4AE0-8ADA-46B114774F9F}" type="presParOf" srcId="{CCD58064-6258-410C-B1E0-023DF3946A43}" destId="{80762C44-FA02-441A-8A8D-FC00E4F372F1}" srcOrd="4" destOrd="0" presId="urn:microsoft.com/office/officeart/2005/8/layout/lProcess2"/>
    <dgm:cxn modelId="{E5913FA6-F735-42DF-A893-048374716A41}" type="presParOf" srcId="{5473F14B-8F21-412E-B8DE-EADF32D6F521}" destId="{1EEF13C7-AF43-4380-A8A5-F72A5D476D05}" srcOrd="7" destOrd="0" presId="urn:microsoft.com/office/officeart/2005/8/layout/lProcess2"/>
    <dgm:cxn modelId="{6556A502-6422-4078-9A39-6F6BA7CC87FF}" type="presParOf" srcId="{5473F14B-8F21-412E-B8DE-EADF32D6F521}" destId="{0618492F-D453-4601-9C36-8CE6AA153D1B}" srcOrd="8" destOrd="0" presId="urn:microsoft.com/office/officeart/2005/8/layout/lProcess2"/>
    <dgm:cxn modelId="{C0AB2DBA-585E-4EF2-995E-6C8F838C7BC8}" type="presParOf" srcId="{0618492F-D453-4601-9C36-8CE6AA153D1B}" destId="{5A591EE2-4B7B-40DB-B051-D75F7BFEDDD6}" srcOrd="0" destOrd="0" presId="urn:microsoft.com/office/officeart/2005/8/layout/lProcess2"/>
    <dgm:cxn modelId="{09F75881-DBCE-4C72-969B-5142C0AA1255}" type="presParOf" srcId="{0618492F-D453-4601-9C36-8CE6AA153D1B}" destId="{34BAB90F-F3E5-4FFB-A339-2946D1CD0CCB}" srcOrd="1" destOrd="0" presId="urn:microsoft.com/office/officeart/2005/8/layout/lProcess2"/>
    <dgm:cxn modelId="{71493963-A454-4EE2-ABC0-CFDB482B0F6D}" type="presParOf" srcId="{0618492F-D453-4601-9C36-8CE6AA153D1B}" destId="{BA794F96-F89B-483A-BF3A-9118CA9CCDA4}" srcOrd="2" destOrd="0" presId="urn:microsoft.com/office/officeart/2005/8/layout/lProcess2"/>
    <dgm:cxn modelId="{6024BD9A-4CBC-491A-AF1B-0E7D77916C2F}" type="presParOf" srcId="{BA794F96-F89B-483A-BF3A-9118CA9CCDA4}" destId="{76BCF6F8-619E-4477-AF5E-3CC45345624F}" srcOrd="0" destOrd="0" presId="urn:microsoft.com/office/officeart/2005/8/layout/lProcess2"/>
    <dgm:cxn modelId="{0CC5852B-CDEB-4E39-B51D-54B4BD2EA46D}" type="presParOf" srcId="{76BCF6F8-619E-4477-AF5E-3CC45345624F}" destId="{F0B767F2-4C7E-481B-967C-8FE0CB529397}" srcOrd="0" destOrd="0" presId="urn:microsoft.com/office/officeart/2005/8/layout/lProcess2"/>
    <dgm:cxn modelId="{8E1FDA5E-3C79-4FD3-860A-5BE6811BCA33}" type="presParOf" srcId="{76BCF6F8-619E-4477-AF5E-3CC45345624F}" destId="{B342BD1C-A54C-4F1C-A099-03A03E61088D}" srcOrd="1" destOrd="0" presId="urn:microsoft.com/office/officeart/2005/8/layout/lProcess2"/>
    <dgm:cxn modelId="{A1E7F1D7-BE40-42E6-9BCF-FFF3B22C120C}" type="presParOf" srcId="{76BCF6F8-619E-4477-AF5E-3CC45345624F}" destId="{6F277C00-29F7-4ECD-8C97-37788C7BA770}" srcOrd="2" destOrd="0" presId="urn:microsoft.com/office/officeart/2005/8/layout/lProcess2"/>
    <dgm:cxn modelId="{381DCAB2-89BC-4C18-B24F-D7F040C2A67A}" type="presParOf" srcId="{76BCF6F8-619E-4477-AF5E-3CC45345624F}" destId="{3945A699-1DD4-41EF-B849-687FF56CB987}" srcOrd="3" destOrd="0" presId="urn:microsoft.com/office/officeart/2005/8/layout/lProcess2"/>
    <dgm:cxn modelId="{C7BCCE6E-FC2F-413F-BC50-5C47594A9512}" type="presParOf" srcId="{76BCF6F8-619E-4477-AF5E-3CC45345624F}" destId="{6C9EBB1C-8DC1-467B-832A-DCA29AD54F62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FB40AB-A8F0-43CC-AED2-A0B6D3491F03}">
      <dsp:nvSpPr>
        <dsp:cNvPr id="0" name=""/>
        <dsp:cNvSpPr/>
      </dsp:nvSpPr>
      <dsp:spPr>
        <a:xfrm>
          <a:off x="4665" y="0"/>
          <a:ext cx="1637258" cy="52578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High dim. data</a:t>
          </a:r>
          <a:endParaRPr lang="en-US" sz="2400" b="1" kern="1200" dirty="0"/>
        </a:p>
      </dsp:txBody>
      <dsp:txXfrm>
        <a:off x="4665" y="0"/>
        <a:ext cx="1637258" cy="1577340"/>
      </dsp:txXfrm>
    </dsp:sp>
    <dsp:sp modelId="{D6B8C86D-B5C5-4707-BB1C-60E6EB9E4EBA}">
      <dsp:nvSpPr>
        <dsp:cNvPr id="0" name=""/>
        <dsp:cNvSpPr/>
      </dsp:nvSpPr>
      <dsp:spPr>
        <a:xfrm>
          <a:off x="168391" y="1577789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shade val="47500"/>
                <a:satMod val="137000"/>
              </a:schemeClr>
            </a:gs>
            <a:gs pos="55000">
              <a:schemeClr val="accent3">
                <a:shade val="69000"/>
                <a:satMod val="137000"/>
              </a:schemeClr>
            </a:gs>
            <a:gs pos="100000">
              <a:schemeClr val="accent3"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Locality sensitive hashing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198645" y="1608043"/>
        <a:ext cx="1249298" cy="972439"/>
      </dsp:txXfrm>
    </dsp:sp>
    <dsp:sp modelId="{20F65450-B565-4F6E-8CBD-65CD2502E3B0}">
      <dsp:nvSpPr>
        <dsp:cNvPr id="0" name=""/>
        <dsp:cNvSpPr/>
      </dsp:nvSpPr>
      <dsp:spPr>
        <a:xfrm>
          <a:off x="168391" y="2769651"/>
          <a:ext cx="1309806" cy="1032947"/>
        </a:xfrm>
        <a:prstGeom prst="roundRect">
          <a:avLst>
            <a:gd name="adj" fmla="val 10000"/>
          </a:avLst>
        </a:prstGeom>
        <a:solidFill>
          <a:srgbClr val="008000"/>
        </a:solidFill>
        <a:ln>
          <a:solidFill>
            <a:srgbClr val="008000"/>
          </a:solidFill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Clustering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198645" y="2799905"/>
        <a:ext cx="1249298" cy="972439"/>
      </dsp:txXfrm>
    </dsp:sp>
    <dsp:sp modelId="{80F88CB8-4B64-4172-B897-E8F8383812F7}">
      <dsp:nvSpPr>
        <dsp:cNvPr id="0" name=""/>
        <dsp:cNvSpPr/>
      </dsp:nvSpPr>
      <dsp:spPr>
        <a:xfrm>
          <a:off x="168391" y="3961513"/>
          <a:ext cx="1309806" cy="1032947"/>
        </a:xfrm>
        <a:prstGeom prst="roundRect">
          <a:avLst>
            <a:gd name="adj" fmla="val 10000"/>
          </a:avLst>
        </a:prstGeom>
        <a:solidFill>
          <a:srgbClr val="008000"/>
        </a:solidFill>
        <a:ln>
          <a:solidFill>
            <a:srgbClr val="008000"/>
          </a:solidFill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Dimensionality reduction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198645" y="3991767"/>
        <a:ext cx="1249298" cy="972439"/>
      </dsp:txXfrm>
    </dsp:sp>
    <dsp:sp modelId="{C1CD2EAA-2E66-4BDA-BB6E-F99B46E1B919}">
      <dsp:nvSpPr>
        <dsp:cNvPr id="0" name=""/>
        <dsp:cNvSpPr/>
      </dsp:nvSpPr>
      <dsp:spPr>
        <a:xfrm>
          <a:off x="1764718" y="0"/>
          <a:ext cx="1637258" cy="52578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Graph </a:t>
          </a:r>
          <a:br>
            <a:rPr lang="en-US" sz="2400" b="1" kern="1200" dirty="0" smtClean="0"/>
          </a:br>
          <a:r>
            <a:rPr lang="en-US" sz="2400" b="1" kern="1200" dirty="0" smtClean="0"/>
            <a:t>data</a:t>
          </a:r>
          <a:endParaRPr lang="en-US" sz="2400" b="1" kern="1200" dirty="0"/>
        </a:p>
      </dsp:txBody>
      <dsp:txXfrm>
        <a:off x="1764718" y="0"/>
        <a:ext cx="1637258" cy="1577340"/>
      </dsp:txXfrm>
    </dsp:sp>
    <dsp:sp modelId="{EFE71110-9F14-440A-945D-9BFF90054013}">
      <dsp:nvSpPr>
        <dsp:cNvPr id="0" name=""/>
        <dsp:cNvSpPr/>
      </dsp:nvSpPr>
      <dsp:spPr>
        <a:xfrm>
          <a:off x="1928444" y="1577789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hade val="47500"/>
                <a:satMod val="137000"/>
              </a:schemeClr>
            </a:gs>
            <a:gs pos="55000">
              <a:schemeClr val="accent2">
                <a:shade val="69000"/>
                <a:satMod val="137000"/>
              </a:schemeClr>
            </a:gs>
            <a:gs pos="100000">
              <a:schemeClr val="accent2"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PageRank, </a:t>
          </a:r>
          <a:r>
            <a:rPr lang="en-US" sz="1800" kern="1200" dirty="0" err="1" smtClean="0">
              <a:latin typeface="Calibri" pitchFamily="34" charset="0"/>
              <a:cs typeface="Calibri" pitchFamily="34" charset="0"/>
            </a:rPr>
            <a:t>SimRank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1958698" y="1608043"/>
        <a:ext cx="1249298" cy="972439"/>
      </dsp:txXfrm>
    </dsp:sp>
    <dsp:sp modelId="{9E190C18-AEDE-45E1-8A46-924B1190ACB6}">
      <dsp:nvSpPr>
        <dsp:cNvPr id="0" name=""/>
        <dsp:cNvSpPr/>
      </dsp:nvSpPr>
      <dsp:spPr>
        <a:xfrm>
          <a:off x="1928444" y="2769651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hade val="47500"/>
                <a:satMod val="137000"/>
              </a:schemeClr>
            </a:gs>
            <a:gs pos="55000">
              <a:schemeClr val="accent2">
                <a:shade val="69000"/>
                <a:satMod val="137000"/>
              </a:schemeClr>
            </a:gs>
            <a:gs pos="100000">
              <a:schemeClr val="accent2"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Community Detection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1958698" y="2799905"/>
        <a:ext cx="1249298" cy="972439"/>
      </dsp:txXfrm>
    </dsp:sp>
    <dsp:sp modelId="{EB498954-62A4-422D-9DE3-1FA74DD1D37F}">
      <dsp:nvSpPr>
        <dsp:cNvPr id="0" name=""/>
        <dsp:cNvSpPr/>
      </dsp:nvSpPr>
      <dsp:spPr>
        <a:xfrm>
          <a:off x="1928444" y="3961513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hade val="47500"/>
                <a:satMod val="137000"/>
              </a:schemeClr>
            </a:gs>
            <a:gs pos="55000">
              <a:schemeClr val="accent2">
                <a:shade val="69000"/>
                <a:satMod val="137000"/>
              </a:schemeClr>
            </a:gs>
            <a:gs pos="100000">
              <a:schemeClr val="accent2"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Spam Detection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1958698" y="3991767"/>
        <a:ext cx="1249298" cy="972439"/>
      </dsp:txXfrm>
    </dsp:sp>
    <dsp:sp modelId="{9A6AB0E7-12CE-4F4C-9194-CFD62AA0E26B}">
      <dsp:nvSpPr>
        <dsp:cNvPr id="0" name=""/>
        <dsp:cNvSpPr/>
      </dsp:nvSpPr>
      <dsp:spPr>
        <a:xfrm>
          <a:off x="3524770" y="0"/>
          <a:ext cx="1637258" cy="52578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Infinite </a:t>
          </a:r>
          <a:br>
            <a:rPr lang="en-US" sz="2400" b="1" kern="1200" dirty="0" smtClean="0"/>
          </a:br>
          <a:r>
            <a:rPr lang="en-US" sz="2400" b="1" kern="1200" dirty="0" smtClean="0"/>
            <a:t>data</a:t>
          </a:r>
          <a:endParaRPr lang="en-US" sz="2400" b="1" kern="1200" dirty="0"/>
        </a:p>
      </dsp:txBody>
      <dsp:txXfrm>
        <a:off x="3524770" y="0"/>
        <a:ext cx="1637258" cy="1577340"/>
      </dsp:txXfrm>
    </dsp:sp>
    <dsp:sp modelId="{DECF7DEE-4FD4-4CE5-AEDF-10353AC11531}">
      <dsp:nvSpPr>
        <dsp:cNvPr id="0" name=""/>
        <dsp:cNvSpPr/>
      </dsp:nvSpPr>
      <dsp:spPr>
        <a:xfrm>
          <a:off x="3688496" y="1577789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hade val="47500"/>
                <a:satMod val="137000"/>
              </a:schemeClr>
            </a:gs>
            <a:gs pos="55000">
              <a:schemeClr val="accent4">
                <a:shade val="69000"/>
                <a:satMod val="137000"/>
              </a:schemeClr>
            </a:gs>
            <a:gs pos="100000">
              <a:schemeClr val="accent4"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Filtering data streams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3718750" y="1608043"/>
        <a:ext cx="1249298" cy="972439"/>
      </dsp:txXfrm>
    </dsp:sp>
    <dsp:sp modelId="{02FBE83C-F7E3-4AC9-9A61-66BF67D7D8B6}">
      <dsp:nvSpPr>
        <dsp:cNvPr id="0" name=""/>
        <dsp:cNvSpPr/>
      </dsp:nvSpPr>
      <dsp:spPr>
        <a:xfrm>
          <a:off x="3688496" y="2769651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hade val="47500"/>
                <a:satMod val="137000"/>
              </a:schemeClr>
            </a:gs>
            <a:gs pos="55000">
              <a:schemeClr val="accent4">
                <a:shade val="69000"/>
                <a:satMod val="137000"/>
              </a:schemeClr>
            </a:gs>
            <a:gs pos="100000">
              <a:schemeClr val="accent4"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Web advertising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3718750" y="2799905"/>
        <a:ext cx="1249298" cy="972439"/>
      </dsp:txXfrm>
    </dsp:sp>
    <dsp:sp modelId="{1EC52667-0754-4666-9083-6E56A0F9B67B}">
      <dsp:nvSpPr>
        <dsp:cNvPr id="0" name=""/>
        <dsp:cNvSpPr/>
      </dsp:nvSpPr>
      <dsp:spPr>
        <a:xfrm>
          <a:off x="3688496" y="3961513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hade val="47500"/>
                <a:satMod val="137000"/>
              </a:schemeClr>
            </a:gs>
            <a:gs pos="55000">
              <a:schemeClr val="accent4">
                <a:shade val="69000"/>
                <a:satMod val="137000"/>
              </a:schemeClr>
            </a:gs>
            <a:gs pos="100000">
              <a:schemeClr val="accent4"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Queries on streams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3718750" y="3991767"/>
        <a:ext cx="1249298" cy="972439"/>
      </dsp:txXfrm>
    </dsp:sp>
    <dsp:sp modelId="{18B77C7D-672C-4358-9CA6-BD8FA6E2302A}">
      <dsp:nvSpPr>
        <dsp:cNvPr id="0" name=""/>
        <dsp:cNvSpPr/>
      </dsp:nvSpPr>
      <dsp:spPr>
        <a:xfrm>
          <a:off x="5284823" y="0"/>
          <a:ext cx="1637258" cy="52578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Machine learning</a:t>
          </a:r>
          <a:endParaRPr lang="en-US" sz="2400" b="1" kern="1200" dirty="0"/>
        </a:p>
      </dsp:txBody>
      <dsp:txXfrm>
        <a:off x="5284823" y="0"/>
        <a:ext cx="1637258" cy="1577340"/>
      </dsp:txXfrm>
    </dsp:sp>
    <dsp:sp modelId="{204F3481-2F4C-45A5-A0A1-C088684F0126}">
      <dsp:nvSpPr>
        <dsp:cNvPr id="0" name=""/>
        <dsp:cNvSpPr/>
      </dsp:nvSpPr>
      <dsp:spPr>
        <a:xfrm>
          <a:off x="5448549" y="1577789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hade val="47500"/>
                <a:satMod val="137000"/>
              </a:schemeClr>
            </a:gs>
            <a:gs pos="55000">
              <a:schemeClr val="accent5">
                <a:shade val="69000"/>
                <a:satMod val="137000"/>
              </a:schemeClr>
            </a:gs>
            <a:gs pos="100000">
              <a:schemeClr val="accent5"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SVM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5478803" y="1608043"/>
        <a:ext cx="1249298" cy="972439"/>
      </dsp:txXfrm>
    </dsp:sp>
    <dsp:sp modelId="{0F3CAB81-CF76-498F-9619-BAF8144FA3C3}">
      <dsp:nvSpPr>
        <dsp:cNvPr id="0" name=""/>
        <dsp:cNvSpPr/>
      </dsp:nvSpPr>
      <dsp:spPr>
        <a:xfrm>
          <a:off x="5448549" y="2769651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hade val="47500"/>
                <a:satMod val="137000"/>
              </a:schemeClr>
            </a:gs>
            <a:gs pos="55000">
              <a:schemeClr val="accent5">
                <a:shade val="69000"/>
                <a:satMod val="137000"/>
              </a:schemeClr>
            </a:gs>
            <a:gs pos="100000">
              <a:schemeClr val="accent5"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Decision Trees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5478803" y="2799905"/>
        <a:ext cx="1249298" cy="972439"/>
      </dsp:txXfrm>
    </dsp:sp>
    <dsp:sp modelId="{80762C44-FA02-441A-8A8D-FC00E4F372F1}">
      <dsp:nvSpPr>
        <dsp:cNvPr id="0" name=""/>
        <dsp:cNvSpPr/>
      </dsp:nvSpPr>
      <dsp:spPr>
        <a:xfrm>
          <a:off x="5448549" y="3961513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hade val="47500"/>
                <a:satMod val="137000"/>
              </a:schemeClr>
            </a:gs>
            <a:gs pos="55000">
              <a:schemeClr val="accent5">
                <a:shade val="69000"/>
                <a:satMod val="137000"/>
              </a:schemeClr>
            </a:gs>
            <a:gs pos="100000">
              <a:schemeClr val="accent5"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Perceptron, </a:t>
          </a:r>
          <a:r>
            <a:rPr lang="en-US" sz="1800" kern="1200" dirty="0" err="1" smtClean="0">
              <a:latin typeface="Calibri" pitchFamily="34" charset="0"/>
              <a:cs typeface="Calibri" pitchFamily="34" charset="0"/>
            </a:rPr>
            <a:t>kNN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5478803" y="3991767"/>
        <a:ext cx="1249298" cy="972439"/>
      </dsp:txXfrm>
    </dsp:sp>
    <dsp:sp modelId="{5A591EE2-4B7B-40DB-B051-D75F7BFEDDD6}">
      <dsp:nvSpPr>
        <dsp:cNvPr id="0" name=""/>
        <dsp:cNvSpPr/>
      </dsp:nvSpPr>
      <dsp:spPr>
        <a:xfrm>
          <a:off x="7044876" y="0"/>
          <a:ext cx="1637258" cy="52578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Apps</a:t>
          </a:r>
          <a:endParaRPr lang="en-US" sz="2400" b="1" kern="1200" dirty="0"/>
        </a:p>
      </dsp:txBody>
      <dsp:txXfrm>
        <a:off x="7044876" y="0"/>
        <a:ext cx="1637258" cy="1577340"/>
      </dsp:txXfrm>
    </dsp:sp>
    <dsp:sp modelId="{F0B767F2-4C7E-481B-967C-8FE0CB529397}">
      <dsp:nvSpPr>
        <dsp:cNvPr id="0" name=""/>
        <dsp:cNvSpPr/>
      </dsp:nvSpPr>
      <dsp:spPr>
        <a:xfrm>
          <a:off x="7208601" y="1577789"/>
          <a:ext cx="1309806" cy="1032947"/>
        </a:xfrm>
        <a:prstGeom prst="roundRect">
          <a:avLst>
            <a:gd name="adj" fmla="val 10000"/>
          </a:avLst>
        </a:prstGeom>
        <a:solidFill>
          <a:srgbClr val="008000"/>
        </a:solidFill>
        <a:ln>
          <a:solidFill>
            <a:srgbClr val="008000"/>
          </a:solidFill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Recommender systems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7238855" y="1608043"/>
        <a:ext cx="1249298" cy="972439"/>
      </dsp:txXfrm>
    </dsp:sp>
    <dsp:sp modelId="{6F277C00-29F7-4ECD-8C97-37788C7BA770}">
      <dsp:nvSpPr>
        <dsp:cNvPr id="0" name=""/>
        <dsp:cNvSpPr/>
      </dsp:nvSpPr>
      <dsp:spPr>
        <a:xfrm>
          <a:off x="7208601" y="2769651"/>
          <a:ext cx="1309806" cy="1032947"/>
        </a:xfrm>
        <a:prstGeom prst="roundRect">
          <a:avLst>
            <a:gd name="adj" fmla="val 10000"/>
          </a:avLst>
        </a:prstGeom>
        <a:solidFill>
          <a:srgbClr val="333399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Association Rules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7238855" y="2799905"/>
        <a:ext cx="1249298" cy="972439"/>
      </dsp:txXfrm>
    </dsp:sp>
    <dsp:sp modelId="{6C9EBB1C-8DC1-467B-832A-DCA29AD54F62}">
      <dsp:nvSpPr>
        <dsp:cNvPr id="0" name=""/>
        <dsp:cNvSpPr/>
      </dsp:nvSpPr>
      <dsp:spPr>
        <a:xfrm>
          <a:off x="7208601" y="3961513"/>
          <a:ext cx="1309806" cy="1032947"/>
        </a:xfrm>
        <a:prstGeom prst="roundRect">
          <a:avLst>
            <a:gd name="adj" fmla="val 10000"/>
          </a:avLst>
        </a:prstGeom>
        <a:solidFill>
          <a:srgbClr val="333399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Duplicate document detection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7238855" y="3991767"/>
        <a:ext cx="1249298" cy="972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54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9D46B-5D2D-4782-8B8E-82CE9E3B6B7D}" type="datetime1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Leskovec, A. Rajaraman, J. Ullman: Mining of Massive Datasets, http://www.mmds.org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A38A8-C288-45D2-A714-832C37DF51C3}" type="datetime1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Leskovec, A. Rajaraman, J. Ullman: Mining of Massive Datasets, http://www.mmds.org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74C8F-EC48-4160-9F7D-BDF91F1A4718}" type="datetime1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r>
              <a:rPr lang="en-US" smtClean="0"/>
              <a:t>J. Leskovec, A. Rajaraman, J. Ullman: Mining of Massive Datasets, http://www.mmds.org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0" y="273629"/>
            <a:ext cx="8226720" cy="1143480"/>
          </a:xfrm>
        </p:spPr>
        <p:txBody>
          <a:bodyPr tIns="41473" bIns="41473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920" y="1604329"/>
            <a:ext cx="4043520" cy="4524955"/>
          </a:xfrm>
        </p:spPr>
        <p:txBody>
          <a:bodyPr rIns="82945" bIns="41473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39680" y="1604329"/>
            <a:ext cx="4044960" cy="4524955"/>
          </a:xfrm>
        </p:spPr>
        <p:txBody>
          <a:bodyPr rIns="82945" bIns="41473"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457920" y="6247376"/>
            <a:ext cx="2126880" cy="472370"/>
          </a:xfrm>
        </p:spPr>
        <p:txBody>
          <a:bodyPr tIns="41473"/>
          <a:lstStyle>
            <a:lvl1pPr>
              <a:defRPr/>
            </a:lvl1pPr>
          </a:lstStyle>
          <a:p>
            <a:fld id="{2B3062FD-F3F3-4286-BC54-7CB91CAA791E}" type="datetime1">
              <a:rPr lang="en-US" smtClean="0"/>
              <a:t>10/1/2025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126240" y="6247376"/>
            <a:ext cx="2897280" cy="472370"/>
          </a:xfrm>
        </p:spPr>
        <p:txBody>
          <a:bodyPr tIns="41473"/>
          <a:lstStyle>
            <a:lvl1pPr>
              <a:defRPr/>
            </a:lvl1pPr>
          </a:lstStyle>
          <a:p>
            <a:r>
              <a:rPr lang="en-US" smtClean="0"/>
              <a:t>J. Leskovec, A. Rajaraman, J. Ullman: Mining of Massive Datasets, http://www.mmds.org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6554880" y="6247376"/>
            <a:ext cx="2128320" cy="472370"/>
          </a:xfrm>
        </p:spPr>
        <p:txBody>
          <a:bodyPr lIns="82945" tIns="41473" rIns="82945"/>
          <a:lstStyle>
            <a:lvl1pPr>
              <a:defRPr/>
            </a:lvl1pPr>
          </a:lstStyle>
          <a:p>
            <a:fld id="{10066599-523B-4641-9CCC-17D83CD935E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960BD14-85FB-47A8-8EF7-D9A362673F4A}" type="datetime1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J. Leskovec, A. Rajaraman, J. Ullman: Mining of Massive Datasets, http://www.mmds.org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9826768-8FCE-4417-A22B-1D26CD2A84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7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875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0676D-6BE1-4719-9129-36DCA19858AD}" type="datetime1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Leskovec, A. Rajaraman, J. Ullman: Mining of Massive Datasets, http://www.mmds.org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914400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743200"/>
            <a:ext cx="8022336" cy="685800"/>
          </a:xfrm>
        </p:spPr>
        <p:txBody>
          <a:bodyPr lIns="146304" tIns="0" rIns="45720" bIns="0" anchor="t">
            <a:normAutofit/>
          </a:bodyPr>
          <a:lstStyle>
            <a:lvl1pPr marL="0" indent="0">
              <a:buNone/>
              <a:defRPr sz="4000" b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A066-3BFF-4165-8EDE-39F64DC99323}" type="datetime1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Leskovec, A. Rajaraman, J. Ullman: Mining of Massive Datasets, http://www.mmds.org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504688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50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62FD9-7632-45F0-9165-4E976EBCB05E}" type="datetime1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Leskovec, A. Rajaraman, J. Ullman: Mining of Massive Datasets, http://www.mmds.org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23338"/>
            <a:ext cx="4040188" cy="43774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95400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23338"/>
            <a:ext cx="4041775" cy="43774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17198-36B7-4B6F-9DDE-674BC644C60E}" type="datetime1">
              <a:rPr lang="en-US" smtClean="0"/>
              <a:t>10/1/2025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Leskovec, A. Rajaraman, J. Ullman: Mining of Massive Datasets, http://www.mmds.org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2CD57-1121-472C-BEC1-9E0223AF2AF2}" type="datetime1">
              <a:rPr lang="en-US" smtClean="0"/>
              <a:t>10/1/2025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Leskovec, A. Rajaraman, J. Ullman: Mining of Massive Datasets, http://www.mmds.org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729DB-7E3A-45CF-ADCA-C8D379B41DFC}" type="datetime1">
              <a:rPr lang="en-US" smtClean="0"/>
              <a:t>10/1/2025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Leskovec, A. Rajaraman, J. Ullman: Mining of Massive Datasets, http://www.mmds.org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0661D-D2DD-4353-8FC6-7A786BC002D1}" type="datetime1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Leskovec, A. Rajaraman, J. Ullman: Mining of Massive Datasets, http://www.mmds.org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BAAFE47F-88AC-48F4-80EA-211BCBDE1385}" type="datetime1">
              <a:rPr lang="en-US" smtClean="0"/>
              <a:t>10/1/2025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r>
              <a:rPr lang="en-US" smtClean="0"/>
              <a:t>J. Leskovec, A. Rajaraman, J. Ullman: Mining of Massive Datasets, http://www.mmds.org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02108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1"/>
            <a:ext cx="9143999" cy="1021079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525780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83680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fld id="{316EB57F-E2ED-41A5-9426-D295C0250A1F}" type="datetime1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583680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r>
              <a:rPr lang="en-US" smtClean="0"/>
              <a:t>J. Leskovec, A. Rajaraman, J. Ullman: Mining of Massive Datasets, http://www.mmds.org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583680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5" r:id="rId12"/>
    <p:sldLayoutId id="2147483677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100000"/>
        <a:buFont typeface="Wingdings" pitchFamily="2" charset="2"/>
        <a:buChar char="§"/>
        <a:defRPr kumimoji="0" sz="28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SzPct val="100000"/>
        <a:buFont typeface="Wingdings" pitchFamily="2" charset="2"/>
        <a:buChar char="§"/>
        <a:defRPr kumimoji="0" sz="24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 pitchFamily="2" charset="2"/>
        <a:buChar char="§"/>
        <a:defRPr kumimoji="0" sz="20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SzPct val="100000"/>
        <a:buFont typeface="Wingdings" pitchFamily="2" charset="2"/>
        <a:buChar char="§"/>
        <a:defRPr kumimoji="0" lang="en-US" sz="2000" kern="1200" smtClean="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mds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43.png"/><Relationship Id="rId18" Type="http://schemas.openxmlformats.org/officeDocument/2006/relationships/image" Target="../media/image63.png"/><Relationship Id="rId3" Type="http://schemas.openxmlformats.org/officeDocument/2006/relationships/image" Target="../media/image36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50.png"/><Relationship Id="rId2" Type="http://schemas.openxmlformats.org/officeDocument/2006/relationships/image" Target="../media/image53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5" Type="http://schemas.openxmlformats.org/officeDocument/2006/relationships/image" Target="../media/image48.png"/><Relationship Id="rId10" Type="http://schemas.openxmlformats.org/officeDocument/2006/relationships/image" Target="../media/image58.png"/><Relationship Id="rId4" Type="http://schemas.openxmlformats.org/officeDocument/2006/relationships/image" Target="../media/image39.png"/><Relationship Id="rId9" Type="http://schemas.openxmlformats.org/officeDocument/2006/relationships/image" Target="../media/image57.png"/><Relationship Id="rId1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56.png"/><Relationship Id="rId18" Type="http://schemas.openxmlformats.org/officeDocument/2006/relationships/image" Target="../media/image78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36.png"/><Relationship Id="rId17" Type="http://schemas.openxmlformats.org/officeDocument/2006/relationships/image" Target="../media/image77.png"/><Relationship Id="rId2" Type="http://schemas.openxmlformats.org/officeDocument/2006/relationships/image" Target="../media/image64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5.png"/><Relationship Id="rId10" Type="http://schemas.openxmlformats.org/officeDocument/2006/relationships/image" Target="../media/image72.png"/><Relationship Id="rId19" Type="http://schemas.openxmlformats.org/officeDocument/2006/relationships/image" Target="../media/image79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jp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jp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4cgWya-wjgY" TargetMode="External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youtube.com/watch?v=VCdxqn0fcnE" TargetMode="External"/><Relationship Id="rId4" Type="http://schemas.openxmlformats.org/officeDocument/2006/relationships/hyperlink" Target="http://heli.stanford.edu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3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gif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762000" y="1624714"/>
            <a:ext cx="7412038" cy="3468687"/>
          </a:xfrm>
        </p:spPr>
        <p:txBody>
          <a:bodyPr>
            <a:normAutofit fontScale="70000" lnSpcReduction="20000"/>
          </a:bodyPr>
          <a:lstStyle/>
          <a:p>
            <a:pPr marL="89535" marR="331788" indent="0" algn="ctr">
              <a:lnSpc>
                <a:spcPct val="101699"/>
              </a:lnSpc>
              <a:spcBef>
                <a:spcPts val="6"/>
              </a:spcBef>
              <a:buNone/>
            </a:pPr>
            <a:r>
              <a:rPr lang="en-US" sz="5200" b="1" dirty="0" smtClean="0"/>
              <a:t>Clustering</a:t>
            </a:r>
          </a:p>
          <a:p>
            <a:pPr marL="89535" marR="331788" indent="0" algn="ctr">
              <a:lnSpc>
                <a:spcPct val="101699"/>
              </a:lnSpc>
              <a:spcBef>
                <a:spcPts val="6"/>
              </a:spcBef>
              <a:buNone/>
            </a:pPr>
            <a:endParaRPr lang="en-US" sz="2800" dirty="0" smtClean="0">
              <a:solidFill>
                <a:srgbClr val="0000FF"/>
              </a:solidFill>
            </a:endParaRPr>
          </a:p>
          <a:p>
            <a:pPr marL="89535" marR="331788" indent="0" algn="ctr">
              <a:lnSpc>
                <a:spcPct val="101699"/>
              </a:lnSpc>
              <a:spcBef>
                <a:spcPts val="6"/>
              </a:spcBef>
              <a:buNone/>
            </a:pPr>
            <a:endParaRPr lang="en-US" sz="2800" dirty="0">
              <a:solidFill>
                <a:srgbClr val="0000FF"/>
              </a:solidFill>
            </a:endParaRPr>
          </a:p>
          <a:p>
            <a:pPr marL="89535" marR="331788" indent="0" algn="ctr">
              <a:lnSpc>
                <a:spcPct val="101699"/>
              </a:lnSpc>
              <a:spcBef>
                <a:spcPts val="6"/>
              </a:spcBef>
              <a:buNone/>
            </a:pPr>
            <a:r>
              <a:rPr lang="en-US" sz="3600" dirty="0" smtClean="0">
                <a:solidFill>
                  <a:srgbClr val="0000FF"/>
                </a:solidFill>
              </a:rPr>
              <a:t>School</a:t>
            </a:r>
            <a:r>
              <a:rPr lang="en-US" sz="3600" spc="94" dirty="0" smtClean="0">
                <a:solidFill>
                  <a:srgbClr val="0000FF"/>
                </a:solidFill>
              </a:rPr>
              <a:t> </a:t>
            </a:r>
            <a:r>
              <a:rPr lang="en-US" sz="3600" dirty="0">
                <a:solidFill>
                  <a:srgbClr val="0000FF"/>
                </a:solidFill>
              </a:rPr>
              <a:t>of</a:t>
            </a:r>
            <a:r>
              <a:rPr lang="en-US" sz="3600" spc="100" dirty="0">
                <a:solidFill>
                  <a:srgbClr val="0000FF"/>
                </a:solidFill>
              </a:rPr>
              <a:t> </a:t>
            </a:r>
            <a:r>
              <a:rPr lang="en-US" sz="3600" dirty="0">
                <a:solidFill>
                  <a:srgbClr val="0000FF"/>
                </a:solidFill>
              </a:rPr>
              <a:t>Computer</a:t>
            </a:r>
            <a:r>
              <a:rPr lang="en-US" sz="3600" spc="106" dirty="0">
                <a:solidFill>
                  <a:srgbClr val="0000FF"/>
                </a:solidFill>
              </a:rPr>
              <a:t> </a:t>
            </a:r>
            <a:r>
              <a:rPr lang="en-US" sz="3600" spc="-13" dirty="0">
                <a:solidFill>
                  <a:srgbClr val="0000FF"/>
                </a:solidFill>
              </a:rPr>
              <a:t>Science and Engineering</a:t>
            </a:r>
          </a:p>
          <a:p>
            <a:pPr marL="409575" marR="331788" algn="ctr">
              <a:lnSpc>
                <a:spcPct val="101699"/>
              </a:lnSpc>
              <a:spcBef>
                <a:spcPts val="6"/>
              </a:spcBef>
            </a:pPr>
            <a:endParaRPr lang="en-US" sz="3600" spc="-13" dirty="0">
              <a:solidFill>
                <a:srgbClr val="0000FF"/>
              </a:solidFill>
            </a:endParaRPr>
          </a:p>
          <a:p>
            <a:pPr marL="89535" marR="331788" indent="0" algn="ctr">
              <a:lnSpc>
                <a:spcPct val="101699"/>
              </a:lnSpc>
              <a:spcBef>
                <a:spcPts val="6"/>
              </a:spcBef>
              <a:buNone/>
            </a:pPr>
            <a:r>
              <a:rPr lang="en-US" sz="3600" dirty="0" smtClean="0">
                <a:solidFill>
                  <a:srgbClr val="0000FF"/>
                </a:solidFill>
              </a:rPr>
              <a:t>Fairleigh </a:t>
            </a:r>
            <a:r>
              <a:rPr lang="en-US" sz="3600" dirty="0">
                <a:solidFill>
                  <a:srgbClr val="0000FF"/>
                </a:solidFill>
              </a:rPr>
              <a:t>Dickinson University </a:t>
            </a:r>
            <a:r>
              <a:rPr lang="en-US" sz="3600" dirty="0" smtClean="0">
                <a:solidFill>
                  <a:srgbClr val="0000FF"/>
                </a:solidFill>
              </a:rPr>
              <a:t>– Vancouver</a:t>
            </a:r>
          </a:p>
          <a:p>
            <a:pPr marL="409575" marR="331788" algn="ctr">
              <a:lnSpc>
                <a:spcPct val="101699"/>
              </a:lnSpc>
              <a:spcBef>
                <a:spcPts val="6"/>
              </a:spcBef>
            </a:pPr>
            <a:endParaRPr lang="en-US" sz="2800" dirty="0" smtClean="0">
              <a:solidFill>
                <a:srgbClr val="0000FF"/>
              </a:solidFill>
            </a:endParaRPr>
          </a:p>
          <a:p>
            <a:pPr marL="409575" marR="331788" algn="ctr">
              <a:lnSpc>
                <a:spcPct val="101699"/>
              </a:lnSpc>
              <a:spcBef>
                <a:spcPts val="6"/>
              </a:spcBef>
            </a:pPr>
            <a:endParaRPr lang="en-US" sz="2800" dirty="0">
              <a:solidFill>
                <a:srgbClr val="0000FF"/>
              </a:solidFill>
            </a:endParaRPr>
          </a:p>
          <a:p>
            <a:pPr marL="118872" indent="0" algn="ctr">
              <a:buNone/>
            </a:pPr>
            <a:r>
              <a:rPr lang="en-US" sz="4000" b="1" dirty="0" smtClean="0">
                <a:solidFill>
                  <a:srgbClr val="0000FF"/>
                </a:solidFill>
              </a:rPr>
              <a:t>Ali Safari</a:t>
            </a:r>
            <a:endParaRPr lang="en-US" sz="4000" b="1" dirty="0">
              <a:solidFill>
                <a:srgbClr val="0000FF"/>
              </a:solidFill>
            </a:endParaRPr>
          </a:p>
          <a:p>
            <a:endParaRPr lang="en-GB" sz="1687" dirty="0" smtClean="0">
              <a:solidFill>
                <a:srgbClr val="000000"/>
              </a:solidFill>
              <a:latin typeface="Book Antiqua"/>
              <a:sym typeface="Palatino" charset="0"/>
            </a:endParaRPr>
          </a:p>
          <a:p>
            <a:endParaRPr lang="en-GB" sz="1687" dirty="0">
              <a:solidFill>
                <a:srgbClr val="000000"/>
              </a:solidFill>
              <a:latin typeface="Book Antiqua"/>
              <a:sym typeface="Palatino" charset="0"/>
            </a:endParaRPr>
          </a:p>
          <a:p>
            <a:pPr marL="118872" indent="0">
              <a:buNone/>
            </a:pPr>
            <a:r>
              <a:rPr lang="en-GB" sz="1687" dirty="0" smtClean="0">
                <a:solidFill>
                  <a:srgbClr val="000000"/>
                </a:solidFill>
                <a:latin typeface="Book Antiqua"/>
                <a:sym typeface="Palatino" charset="0"/>
              </a:rPr>
              <a:t> 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F55C07-B623-DB43-9943-7F15C469C2D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23850" y="6356350"/>
            <a:ext cx="8820150" cy="461963"/>
          </a:xfrm>
        </p:spPr>
        <p:txBody>
          <a:bodyPr/>
          <a:lstStyle/>
          <a:p>
            <a:r>
              <a:rPr lang="en-GB" sz="1000" dirty="0" smtClean="0"/>
              <a:t>These Slides are </a:t>
            </a:r>
            <a:r>
              <a:rPr lang="en-US" sz="1000" dirty="0" smtClean="0"/>
              <a:t>mainly originate </a:t>
            </a:r>
            <a:r>
              <a:rPr lang="en-GB" sz="1000" dirty="0" smtClean="0"/>
              <a:t>form of the slides provided with the book ‘</a:t>
            </a:r>
            <a:r>
              <a:rPr lang="en-US" sz="1000" dirty="0" smtClean="0"/>
              <a:t>Mining of Massive Datasets, 3 </a:t>
            </a:r>
            <a:r>
              <a:rPr lang="en-US" sz="1000" baseline="30000" dirty="0" err="1" smtClean="0"/>
              <a:t>rd</a:t>
            </a:r>
            <a:r>
              <a:rPr lang="en-US" sz="1000" baseline="30000" dirty="0" smtClean="0"/>
              <a:t> </a:t>
            </a:r>
            <a:r>
              <a:rPr lang="en-US" sz="1000" dirty="0" smtClean="0"/>
              <a:t>Edition, Jure </a:t>
            </a:r>
            <a:r>
              <a:rPr lang="en-US" sz="1000" dirty="0" err="1" smtClean="0"/>
              <a:t>Leskovec</a:t>
            </a:r>
            <a:r>
              <a:rPr lang="en-US" sz="1000" dirty="0" smtClean="0"/>
              <a:t>, </a:t>
            </a:r>
            <a:r>
              <a:rPr lang="en-US" sz="1000" dirty="0" err="1" smtClean="0"/>
              <a:t>Anand</a:t>
            </a:r>
            <a:r>
              <a:rPr lang="en-US" sz="1000" dirty="0" smtClean="0"/>
              <a:t> </a:t>
            </a:r>
            <a:r>
              <a:rPr lang="en-US" sz="1000" dirty="0" err="1" smtClean="0"/>
              <a:t>Rajaraman</a:t>
            </a:r>
            <a:r>
              <a:rPr lang="en-US" sz="1000" dirty="0" smtClean="0"/>
              <a:t>, and Jeff Ullman, Cambridge University Press’            Ref:  </a:t>
            </a:r>
            <a:r>
              <a:rPr lang="en-US" sz="1000" u="sng" spc="5" dirty="0">
                <a:solidFill>
                  <a:srgbClr val="168AB9"/>
                </a:solidFill>
                <a:uFill>
                  <a:solidFill>
                    <a:srgbClr val="168AB9"/>
                  </a:solidFill>
                </a:uFill>
                <a:latin typeface="Corbel"/>
                <a:cs typeface="Corbel"/>
                <a:hlinkClick r:id="rId3"/>
              </a:rPr>
              <a:t>http://www.mmds.org</a:t>
            </a:r>
            <a:endParaRPr lang="en-US" sz="1000" dirty="0">
              <a:latin typeface="Corbel"/>
              <a:cs typeface="Corbel"/>
            </a:endParaRPr>
          </a:p>
          <a:p>
            <a:endParaRPr lang="en-GB" sz="1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30F6D8-D89B-CF45-A452-1BB07F41C26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635375" y="6583363"/>
            <a:ext cx="5508625" cy="274637"/>
          </a:xfrm>
        </p:spPr>
        <p:txBody>
          <a:bodyPr/>
          <a:lstStyle/>
          <a:p>
            <a:fld id="{FD96158B-4539-3C43-9DE5-94C54786620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68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69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Supervised</a:t>
            </a:r>
            <a:r>
              <a:rPr b="0" spc="-15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Learning:</a:t>
            </a:r>
            <a:r>
              <a:rPr b="0" spc="-15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016000"/>
            <a:ext cx="7139305" cy="1717039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67665" indent="-342265">
              <a:lnSpc>
                <a:spcPct val="100000"/>
              </a:lnSpc>
              <a:spcBef>
                <a:spcPts val="860"/>
              </a:spcBef>
              <a:buFont typeface="Arial"/>
              <a:buChar char="•"/>
              <a:tabLst>
                <a:tab pos="367665" algn="l"/>
              </a:tabLst>
            </a:pPr>
            <a:r>
              <a:rPr sz="3200" dirty="0">
                <a:latin typeface="Calibri"/>
                <a:cs typeface="Calibri"/>
              </a:rPr>
              <a:t>Given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1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i="1" spc="-20" dirty="0">
                <a:latin typeface="Georgia"/>
                <a:cs typeface="Georgia"/>
              </a:rPr>
              <a:t>y</a:t>
            </a:r>
            <a:r>
              <a:rPr sz="3150" spc="-30" baseline="-18518" dirty="0">
                <a:latin typeface="Calibri"/>
                <a:cs typeface="Calibri"/>
              </a:rPr>
              <a:t>1</a:t>
            </a:r>
            <a:r>
              <a:rPr sz="3200" spc="-20" dirty="0">
                <a:latin typeface="Calibri"/>
                <a:cs typeface="Calibri"/>
              </a:rPr>
              <a:t>),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2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i="1" spc="-20" dirty="0">
                <a:latin typeface="Georgia"/>
                <a:cs typeface="Georgia"/>
              </a:rPr>
              <a:t>y</a:t>
            </a:r>
            <a:r>
              <a:rPr sz="3150" spc="-30" baseline="-18518" dirty="0">
                <a:latin typeface="Calibri"/>
                <a:cs typeface="Calibri"/>
              </a:rPr>
              <a:t>2</a:t>
            </a:r>
            <a:r>
              <a:rPr sz="3200" spc="-20" dirty="0">
                <a:latin typeface="Calibri"/>
                <a:cs typeface="Calibri"/>
              </a:rPr>
              <a:t>),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n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i="1" spc="-25" dirty="0">
                <a:latin typeface="Georgia"/>
                <a:cs typeface="Georgia"/>
              </a:rPr>
              <a:t>y</a:t>
            </a:r>
            <a:r>
              <a:rPr sz="3150" spc="-37" baseline="-18518" dirty="0">
                <a:latin typeface="Calibri"/>
                <a:cs typeface="Calibri"/>
              </a:rPr>
              <a:t>n</a:t>
            </a:r>
            <a:r>
              <a:rPr sz="3200" spc="-25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367665" indent="-342265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367665" algn="l"/>
              </a:tabLst>
            </a:pPr>
            <a:r>
              <a:rPr sz="3200" dirty="0">
                <a:latin typeface="Calibri"/>
                <a:cs typeface="Calibri"/>
              </a:rPr>
              <a:t>Learn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function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i="1" spc="170" dirty="0">
                <a:latin typeface="Georgia"/>
                <a:cs typeface="Georgia"/>
              </a:rPr>
              <a:t>f</a:t>
            </a:r>
            <a:r>
              <a:rPr sz="3200" spc="170" dirty="0">
                <a:latin typeface="Calibri"/>
                <a:cs typeface="Calibri"/>
              </a:rPr>
              <a:t>(</a:t>
            </a:r>
            <a:r>
              <a:rPr sz="3200" i="1" spc="170" dirty="0">
                <a:latin typeface="Georgia"/>
                <a:cs typeface="Georgia"/>
              </a:rPr>
              <a:t>x</a:t>
            </a:r>
            <a:r>
              <a:rPr sz="3200" spc="170" dirty="0">
                <a:latin typeface="Calibri"/>
                <a:cs typeface="Calibri"/>
              </a:rPr>
              <a:t>)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predict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i="1" spc="-240" dirty="0">
                <a:latin typeface="Georgia"/>
                <a:cs typeface="Georgia"/>
              </a:rPr>
              <a:t>y</a:t>
            </a:r>
            <a:r>
              <a:rPr sz="3200" i="1" spc="-45" dirty="0">
                <a:latin typeface="Georgia"/>
                <a:cs typeface="Georgia"/>
              </a:rPr>
              <a:t> </a:t>
            </a:r>
            <a:r>
              <a:rPr sz="3200" dirty="0">
                <a:latin typeface="Calibri"/>
                <a:cs typeface="Calibri"/>
              </a:rPr>
              <a:t>given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i="1" spc="170" dirty="0">
                <a:latin typeface="Georgia"/>
                <a:cs typeface="Georgia"/>
              </a:rPr>
              <a:t>x</a:t>
            </a:r>
            <a:endParaRPr sz="3200">
              <a:latin typeface="Georgia"/>
              <a:cs typeface="Georgia"/>
            </a:endParaRPr>
          </a:p>
          <a:p>
            <a:pPr marL="4826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"/>
                <a:cs typeface="Arial"/>
              </a:rPr>
              <a:t>–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i="1" spc="-210" dirty="0">
                <a:latin typeface="Georgia"/>
                <a:cs typeface="Georgia"/>
              </a:rPr>
              <a:t>y</a:t>
            </a:r>
            <a:r>
              <a:rPr sz="2800" i="1" spc="-40" dirty="0">
                <a:latin typeface="Georgia"/>
                <a:cs typeface="Georgia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real-</a:t>
            </a:r>
            <a:r>
              <a:rPr sz="2800" dirty="0">
                <a:latin typeface="Calibri"/>
                <a:cs typeface="Calibri"/>
              </a:rPr>
              <a:t>valued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==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regression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31339" y="3096196"/>
            <a:ext cx="4997450" cy="2836545"/>
            <a:chOff x="2331339" y="3096196"/>
            <a:chExt cx="4997450" cy="2836545"/>
          </a:xfrm>
        </p:grpSpPr>
        <p:sp>
          <p:nvSpPr>
            <p:cNvPr id="5" name="object 5"/>
            <p:cNvSpPr/>
            <p:nvPr/>
          </p:nvSpPr>
          <p:spPr>
            <a:xfrm>
              <a:off x="2394119" y="3102546"/>
              <a:ext cx="4928235" cy="2460625"/>
            </a:xfrm>
            <a:custGeom>
              <a:avLst/>
              <a:gdLst/>
              <a:ahLst/>
              <a:cxnLst/>
              <a:rect l="l" t="t" r="r" b="b"/>
              <a:pathLst>
                <a:path w="4928234" h="2460625">
                  <a:moveTo>
                    <a:pt x="0" y="2460054"/>
                  </a:moveTo>
                  <a:lnTo>
                    <a:pt x="4928193" y="2460054"/>
                  </a:lnTo>
                </a:path>
                <a:path w="4928234" h="2460625">
                  <a:moveTo>
                    <a:pt x="0" y="2155254"/>
                  </a:moveTo>
                  <a:lnTo>
                    <a:pt x="4928193" y="2155254"/>
                  </a:lnTo>
                </a:path>
                <a:path w="4928234" h="2460625">
                  <a:moveTo>
                    <a:pt x="0" y="1850454"/>
                  </a:moveTo>
                  <a:lnTo>
                    <a:pt x="4928193" y="1850454"/>
                  </a:lnTo>
                </a:path>
                <a:path w="4928234" h="2460625">
                  <a:moveTo>
                    <a:pt x="0" y="1532954"/>
                  </a:moveTo>
                  <a:lnTo>
                    <a:pt x="4928193" y="1532954"/>
                  </a:lnTo>
                </a:path>
                <a:path w="4928234" h="2460625">
                  <a:moveTo>
                    <a:pt x="0" y="1228154"/>
                  </a:moveTo>
                  <a:lnTo>
                    <a:pt x="4928193" y="1228154"/>
                  </a:lnTo>
                </a:path>
                <a:path w="4928234" h="2460625">
                  <a:moveTo>
                    <a:pt x="0" y="923354"/>
                  </a:moveTo>
                  <a:lnTo>
                    <a:pt x="4928193" y="923354"/>
                  </a:lnTo>
                </a:path>
                <a:path w="4928234" h="2460625">
                  <a:moveTo>
                    <a:pt x="0" y="618554"/>
                  </a:moveTo>
                  <a:lnTo>
                    <a:pt x="4928193" y="618554"/>
                  </a:lnTo>
                </a:path>
                <a:path w="4928234" h="2460625">
                  <a:moveTo>
                    <a:pt x="0" y="313754"/>
                  </a:moveTo>
                  <a:lnTo>
                    <a:pt x="4928193" y="313754"/>
                  </a:lnTo>
                </a:path>
                <a:path w="4928234" h="2460625">
                  <a:moveTo>
                    <a:pt x="0" y="0"/>
                  </a:moveTo>
                  <a:lnTo>
                    <a:pt x="4928193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94119" y="3102546"/>
              <a:ext cx="0" cy="2767330"/>
            </a:xfrm>
            <a:custGeom>
              <a:avLst/>
              <a:gdLst/>
              <a:ahLst/>
              <a:cxnLst/>
              <a:rect l="l" t="t" r="r" b="b"/>
              <a:pathLst>
                <a:path h="2767329">
                  <a:moveTo>
                    <a:pt x="0" y="2767183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37689" y="3102546"/>
              <a:ext cx="56515" cy="2767330"/>
            </a:xfrm>
            <a:custGeom>
              <a:avLst/>
              <a:gdLst/>
              <a:ahLst/>
              <a:cxnLst/>
              <a:rect l="l" t="t" r="r" b="b"/>
              <a:pathLst>
                <a:path w="56514" h="2767329">
                  <a:moveTo>
                    <a:pt x="0" y="2767183"/>
                  </a:moveTo>
                  <a:lnTo>
                    <a:pt x="56430" y="2767183"/>
                  </a:lnTo>
                </a:path>
                <a:path w="56514" h="2767329">
                  <a:moveTo>
                    <a:pt x="0" y="2460054"/>
                  </a:moveTo>
                  <a:lnTo>
                    <a:pt x="56430" y="2460054"/>
                  </a:lnTo>
                </a:path>
                <a:path w="56514" h="2767329">
                  <a:moveTo>
                    <a:pt x="0" y="2155254"/>
                  </a:moveTo>
                  <a:lnTo>
                    <a:pt x="56430" y="2155254"/>
                  </a:lnTo>
                </a:path>
                <a:path w="56514" h="2767329">
                  <a:moveTo>
                    <a:pt x="0" y="1850454"/>
                  </a:moveTo>
                  <a:lnTo>
                    <a:pt x="56430" y="1850454"/>
                  </a:lnTo>
                </a:path>
                <a:path w="56514" h="2767329">
                  <a:moveTo>
                    <a:pt x="0" y="1532954"/>
                  </a:moveTo>
                  <a:lnTo>
                    <a:pt x="56430" y="1532954"/>
                  </a:lnTo>
                </a:path>
                <a:path w="56514" h="2767329">
                  <a:moveTo>
                    <a:pt x="0" y="1228154"/>
                  </a:moveTo>
                  <a:lnTo>
                    <a:pt x="56430" y="1228154"/>
                  </a:lnTo>
                </a:path>
                <a:path w="56514" h="2767329">
                  <a:moveTo>
                    <a:pt x="0" y="923354"/>
                  </a:moveTo>
                  <a:lnTo>
                    <a:pt x="56430" y="923354"/>
                  </a:lnTo>
                </a:path>
                <a:path w="56514" h="2767329">
                  <a:moveTo>
                    <a:pt x="0" y="618554"/>
                  </a:moveTo>
                  <a:lnTo>
                    <a:pt x="56430" y="618554"/>
                  </a:lnTo>
                </a:path>
                <a:path w="56514" h="2767329">
                  <a:moveTo>
                    <a:pt x="0" y="313754"/>
                  </a:moveTo>
                  <a:lnTo>
                    <a:pt x="56430" y="313754"/>
                  </a:lnTo>
                </a:path>
                <a:path w="56514" h="2767329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ln w="1270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94119" y="5869728"/>
              <a:ext cx="4928235" cy="56515"/>
            </a:xfrm>
            <a:custGeom>
              <a:avLst/>
              <a:gdLst/>
              <a:ahLst/>
              <a:cxnLst/>
              <a:rect l="l" t="t" r="r" b="b"/>
              <a:pathLst>
                <a:path w="4928234" h="56514">
                  <a:moveTo>
                    <a:pt x="0" y="0"/>
                  </a:moveTo>
                  <a:lnTo>
                    <a:pt x="4928193" y="1"/>
                  </a:lnTo>
                </a:path>
                <a:path w="4928234" h="56514">
                  <a:moveTo>
                    <a:pt x="0" y="0"/>
                  </a:moveTo>
                  <a:lnTo>
                    <a:pt x="0" y="56430"/>
                  </a:lnTo>
                </a:path>
                <a:path w="4928234" h="56514">
                  <a:moveTo>
                    <a:pt x="984081" y="0"/>
                  </a:moveTo>
                  <a:lnTo>
                    <a:pt x="984081" y="56430"/>
                  </a:lnTo>
                </a:path>
                <a:path w="4928234" h="56514">
                  <a:moveTo>
                    <a:pt x="1974681" y="0"/>
                  </a:moveTo>
                  <a:lnTo>
                    <a:pt x="1974681" y="56430"/>
                  </a:lnTo>
                </a:path>
                <a:path w="4928234" h="56514">
                  <a:moveTo>
                    <a:pt x="2952581" y="0"/>
                  </a:moveTo>
                  <a:lnTo>
                    <a:pt x="2952581" y="56430"/>
                  </a:lnTo>
                </a:path>
                <a:path w="4928234" h="56514">
                  <a:moveTo>
                    <a:pt x="3943181" y="0"/>
                  </a:moveTo>
                  <a:lnTo>
                    <a:pt x="3943181" y="56430"/>
                  </a:lnTo>
                </a:path>
                <a:path w="4928234" h="56514">
                  <a:moveTo>
                    <a:pt x="4928193" y="0"/>
                  </a:moveTo>
                  <a:lnTo>
                    <a:pt x="4928193" y="56430"/>
                  </a:lnTo>
                </a:path>
              </a:pathLst>
            </a:custGeom>
            <a:ln w="1270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2300" y="3556000"/>
              <a:ext cx="241300" cy="241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3900" y="3365499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2800" y="3543300"/>
              <a:ext cx="241300" cy="241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4400" y="3479799"/>
              <a:ext cx="241300" cy="2413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6000" y="3467099"/>
              <a:ext cx="241300" cy="2413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7600" y="3568700"/>
              <a:ext cx="241300" cy="241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6500" y="3644900"/>
              <a:ext cx="241300" cy="241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8100" y="3454399"/>
              <a:ext cx="241300" cy="2413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9700" y="3479799"/>
              <a:ext cx="241300" cy="241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1300" y="3467099"/>
              <a:ext cx="241300" cy="2413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0200" y="3606800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1800" y="3860800"/>
              <a:ext cx="241300" cy="241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3400" y="3759200"/>
              <a:ext cx="241300" cy="2413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5000" y="3454399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6600" y="3771900"/>
              <a:ext cx="241300" cy="241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5500" y="3568700"/>
              <a:ext cx="241300" cy="2413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7100" y="3886200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8700" y="3352799"/>
              <a:ext cx="241300" cy="241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0300" y="3708400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9200" y="3759200"/>
              <a:ext cx="241300" cy="241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0800" y="3860800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2400" y="3835400"/>
              <a:ext cx="241300" cy="241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0" y="3695700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2900" y="3937000"/>
              <a:ext cx="241300" cy="241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24500" y="3886200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26100" y="3911600"/>
              <a:ext cx="241300" cy="2413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7700" y="4064000"/>
              <a:ext cx="241300" cy="2413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6600" y="3949700"/>
              <a:ext cx="241300" cy="2413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8200" y="4457700"/>
              <a:ext cx="241300" cy="2413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9800" y="4330700"/>
              <a:ext cx="241300" cy="2413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1400" y="4127500"/>
              <a:ext cx="241300" cy="2413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0300" y="4267200"/>
              <a:ext cx="241300" cy="2413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11900" y="4356100"/>
              <a:ext cx="241300" cy="2413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3500" y="4660900"/>
              <a:ext cx="241300" cy="2413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5325" y="3597275"/>
              <a:ext cx="101600" cy="1016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235325" y="35972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6925" y="3406774"/>
              <a:ext cx="101600" cy="1016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336925" y="3406774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5825" y="3584575"/>
              <a:ext cx="101600" cy="10160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425825" y="35845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7425" y="3521074"/>
              <a:ext cx="101600" cy="1016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527425" y="3521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9025" y="3508375"/>
              <a:ext cx="101600" cy="1016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629025" y="35083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0625" y="3609974"/>
              <a:ext cx="101600" cy="10160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730625" y="3609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9525" y="3686175"/>
              <a:ext cx="101600" cy="10160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819525" y="36861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21125" y="3495674"/>
              <a:ext cx="101600" cy="10160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921125" y="3495674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2725" y="3521074"/>
              <a:ext cx="101600" cy="10160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022725" y="3521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24325" y="3508375"/>
              <a:ext cx="101600" cy="10160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124325" y="35083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3225" y="3648074"/>
              <a:ext cx="101600" cy="10160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213225" y="3648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4825" y="3902074"/>
              <a:ext cx="101600" cy="10160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314825" y="3902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6425" y="3800475"/>
              <a:ext cx="101600" cy="1016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416425" y="3800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8025" y="3495674"/>
              <a:ext cx="101600" cy="101600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518025" y="3495674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9625" y="3813175"/>
              <a:ext cx="101600" cy="10160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4619625" y="38131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8525" y="3609974"/>
              <a:ext cx="101600" cy="10160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708525" y="3609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10125" y="3927475"/>
              <a:ext cx="101600" cy="101600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4810125" y="3927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1725" y="3394074"/>
              <a:ext cx="101600" cy="101600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4911725" y="3394074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3325" y="3749674"/>
              <a:ext cx="101600" cy="101600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5013325" y="37496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2225" y="3800475"/>
              <a:ext cx="101600" cy="101600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5102225" y="3800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03825" y="3902074"/>
              <a:ext cx="101600" cy="101600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5203825" y="3902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05425" y="3876674"/>
              <a:ext cx="101600" cy="101600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305425" y="38766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07024" y="3736974"/>
              <a:ext cx="101600" cy="101600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5407025" y="3736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925" y="3978275"/>
              <a:ext cx="101600" cy="101600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5495925" y="39782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7525" y="3927475"/>
              <a:ext cx="101600" cy="101600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5597525" y="3927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9125" y="3952874"/>
              <a:ext cx="101600" cy="101600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5699125" y="39528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00725" y="4105275"/>
              <a:ext cx="101600" cy="101600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5800725" y="41052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89625" y="3990974"/>
              <a:ext cx="101600" cy="101600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5889625" y="3990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91225" y="4498975"/>
              <a:ext cx="101600" cy="101600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5991225" y="4498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2825" y="4371975"/>
              <a:ext cx="101600" cy="101600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6092825" y="4371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4425" y="4168774"/>
              <a:ext cx="101600" cy="101600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194425" y="41687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83325" y="4308475"/>
              <a:ext cx="101600" cy="101600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6283325" y="4308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4925" y="4397374"/>
              <a:ext cx="101600" cy="101600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6384925" y="43973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86525" y="4702175"/>
              <a:ext cx="101600" cy="101600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6486525" y="47021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2126360" y="2874519"/>
            <a:ext cx="1446530" cy="332168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spc="-50" dirty="0">
                <a:latin typeface="Calibri"/>
                <a:cs typeface="Calibri"/>
              </a:rPr>
              <a:t>9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spc="-50" dirty="0">
                <a:latin typeface="Calibri"/>
                <a:cs typeface="Calibri"/>
              </a:rPr>
              <a:t>8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spc="-50" dirty="0">
                <a:latin typeface="Calibri"/>
                <a:cs typeface="Calibri"/>
              </a:rPr>
              <a:t>7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spc="-50" dirty="0">
                <a:latin typeface="Calibri"/>
                <a:cs typeface="Calibri"/>
              </a:rPr>
              <a:t>6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400" spc="-50" dirty="0">
                <a:latin typeface="Calibri"/>
                <a:cs typeface="Calibri"/>
              </a:rPr>
              <a:t>5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spc="-50" dirty="0"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spc="-50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spc="-50" dirty="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spc="-50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400" spc="-50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  <a:p>
            <a:pPr marL="86995">
              <a:lnSpc>
                <a:spcPct val="100000"/>
              </a:lnSpc>
              <a:spcBef>
                <a:spcPts val="60"/>
              </a:spcBef>
              <a:tabLst>
                <a:tab pos="1072515" algn="l"/>
              </a:tabLst>
            </a:pPr>
            <a:r>
              <a:rPr sz="1400" spc="-20" dirty="0">
                <a:latin typeface="Calibri"/>
                <a:cs typeface="Calibri"/>
              </a:rPr>
              <a:t>1970</a:t>
            </a:r>
            <a:r>
              <a:rPr sz="1400" dirty="0">
                <a:latin typeface="Calibri"/>
                <a:cs typeface="Calibri"/>
              </a:rPr>
              <a:t>	</a:t>
            </a:r>
            <a:r>
              <a:rPr sz="1400" spc="-20" dirty="0">
                <a:latin typeface="Calibri"/>
                <a:cs typeface="Calibri"/>
              </a:rPr>
              <a:t>1980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4172483" y="5957189"/>
            <a:ext cx="1371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98219" algn="l"/>
              </a:tabLst>
            </a:pPr>
            <a:r>
              <a:rPr sz="1400" spc="-20" dirty="0">
                <a:latin typeface="Calibri"/>
                <a:cs typeface="Calibri"/>
              </a:rPr>
              <a:t>1990</a:t>
            </a:r>
            <a:r>
              <a:rPr sz="1400" dirty="0">
                <a:latin typeface="Calibri"/>
                <a:cs typeface="Calibri"/>
              </a:rPr>
              <a:t>	</a:t>
            </a:r>
            <a:r>
              <a:rPr sz="1400" spc="-20" dirty="0">
                <a:latin typeface="Calibri"/>
                <a:cs typeface="Calibri"/>
              </a:rPr>
              <a:t>2000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6143759" y="5957189"/>
            <a:ext cx="386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2010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7129398" y="5957189"/>
            <a:ext cx="386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2020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1542033" y="3288974"/>
            <a:ext cx="458470" cy="2364105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527050" marR="5080" indent="-514984">
              <a:lnSpc>
                <a:spcPct val="101200"/>
              </a:lnSpc>
              <a:spcBef>
                <a:spcPts val="10"/>
              </a:spcBef>
            </a:pPr>
            <a:r>
              <a:rPr sz="1400" b="1" dirty="0">
                <a:latin typeface="Calibri"/>
                <a:cs typeface="Calibri"/>
              </a:rPr>
              <a:t>September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Arctic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Sea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Ice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Extent (1,000,000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sq </a:t>
            </a:r>
            <a:r>
              <a:rPr sz="1400" b="1" spc="-25" dirty="0">
                <a:latin typeface="Calibri"/>
                <a:cs typeface="Calibri"/>
              </a:rPr>
              <a:t>km)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78739" y="6218682"/>
            <a:ext cx="5716270" cy="591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68985" algn="r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latin typeface="Calibri"/>
                <a:cs typeface="Calibri"/>
              </a:rPr>
              <a:t>Year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endParaRPr sz="1400" dirty="0">
              <a:latin typeface="Calibri"/>
              <a:cs typeface="Calibri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2794000" y="3365500"/>
            <a:ext cx="4279900" cy="1409700"/>
            <a:chOff x="2794000" y="3365500"/>
            <a:chExt cx="4279900" cy="1409700"/>
          </a:xfrm>
        </p:grpSpPr>
        <p:pic>
          <p:nvPicPr>
            <p:cNvPr id="118" name="object 1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94000" y="3365500"/>
              <a:ext cx="4254500" cy="1104900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2857500" y="3416300"/>
              <a:ext cx="4114800" cy="952500"/>
            </a:xfrm>
            <a:custGeom>
              <a:avLst/>
              <a:gdLst/>
              <a:ahLst/>
              <a:cxnLst/>
              <a:rect l="l" t="t" r="r" b="b"/>
              <a:pathLst>
                <a:path w="4114800" h="952500">
                  <a:moveTo>
                    <a:pt x="0" y="0"/>
                  </a:moveTo>
                  <a:lnTo>
                    <a:pt x="4114800" y="95250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2100" y="3517900"/>
              <a:ext cx="4241800" cy="1257300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2895600" y="3568700"/>
              <a:ext cx="4114800" cy="1117600"/>
            </a:xfrm>
            <a:custGeom>
              <a:avLst/>
              <a:gdLst/>
              <a:ahLst/>
              <a:cxnLst/>
              <a:rect l="l" t="t" r="r" b="b"/>
              <a:pathLst>
                <a:path w="4114800" h="1117600">
                  <a:moveTo>
                    <a:pt x="0" y="0"/>
                  </a:moveTo>
                  <a:lnTo>
                    <a:pt x="52492" y="566"/>
                  </a:lnTo>
                  <a:lnTo>
                    <a:pt x="104977" y="1144"/>
                  </a:lnTo>
                  <a:lnTo>
                    <a:pt x="157449" y="1745"/>
                  </a:lnTo>
                  <a:lnTo>
                    <a:pt x="209901" y="2382"/>
                  </a:lnTo>
                  <a:lnTo>
                    <a:pt x="262327" y="3065"/>
                  </a:lnTo>
                  <a:lnTo>
                    <a:pt x="314719" y="3807"/>
                  </a:lnTo>
                  <a:lnTo>
                    <a:pt x="367070" y="4620"/>
                  </a:lnTo>
                  <a:lnTo>
                    <a:pt x="419375" y="5514"/>
                  </a:lnTo>
                  <a:lnTo>
                    <a:pt x="471627" y="6502"/>
                  </a:lnTo>
                  <a:lnTo>
                    <a:pt x="523818" y="7595"/>
                  </a:lnTo>
                  <a:lnTo>
                    <a:pt x="575942" y="8805"/>
                  </a:lnTo>
                  <a:lnTo>
                    <a:pt x="627993" y="10144"/>
                  </a:lnTo>
                  <a:lnTo>
                    <a:pt x="679963" y="11624"/>
                  </a:lnTo>
                  <a:lnTo>
                    <a:pt x="731847" y="13255"/>
                  </a:lnTo>
                  <a:lnTo>
                    <a:pt x="783637" y="15051"/>
                  </a:lnTo>
                  <a:lnTo>
                    <a:pt x="835326" y="17022"/>
                  </a:lnTo>
                  <a:lnTo>
                    <a:pt x="886908" y="19181"/>
                  </a:lnTo>
                  <a:lnTo>
                    <a:pt x="938377" y="21538"/>
                  </a:lnTo>
                  <a:lnTo>
                    <a:pt x="989725" y="24107"/>
                  </a:lnTo>
                  <a:lnTo>
                    <a:pt x="1040947" y="26897"/>
                  </a:lnTo>
                  <a:lnTo>
                    <a:pt x="1092034" y="29922"/>
                  </a:lnTo>
                  <a:lnTo>
                    <a:pt x="1142981" y="33193"/>
                  </a:lnTo>
                  <a:lnTo>
                    <a:pt x="1193781" y="36721"/>
                  </a:lnTo>
                  <a:lnTo>
                    <a:pt x="1244426" y="40519"/>
                  </a:lnTo>
                  <a:lnTo>
                    <a:pt x="1294912" y="44597"/>
                  </a:lnTo>
                  <a:lnTo>
                    <a:pt x="1345230" y="48968"/>
                  </a:lnTo>
                  <a:lnTo>
                    <a:pt x="1395374" y="53644"/>
                  </a:lnTo>
                  <a:lnTo>
                    <a:pt x="1445337" y="58636"/>
                  </a:lnTo>
                  <a:lnTo>
                    <a:pt x="1495114" y="63955"/>
                  </a:lnTo>
                  <a:lnTo>
                    <a:pt x="1544696" y="69614"/>
                  </a:lnTo>
                  <a:lnTo>
                    <a:pt x="1594077" y="75624"/>
                  </a:lnTo>
                  <a:lnTo>
                    <a:pt x="1643251" y="81997"/>
                  </a:lnTo>
                  <a:lnTo>
                    <a:pt x="1692211" y="88745"/>
                  </a:lnTo>
                  <a:lnTo>
                    <a:pt x="1740951" y="95879"/>
                  </a:lnTo>
                  <a:lnTo>
                    <a:pt x="1789463" y="103411"/>
                  </a:lnTo>
                  <a:lnTo>
                    <a:pt x="1837740" y="111353"/>
                  </a:lnTo>
                  <a:lnTo>
                    <a:pt x="1885777" y="119716"/>
                  </a:lnTo>
                  <a:lnTo>
                    <a:pt x="1933567" y="128513"/>
                  </a:lnTo>
                  <a:lnTo>
                    <a:pt x="1981102" y="137754"/>
                  </a:lnTo>
                  <a:lnTo>
                    <a:pt x="2028376" y="147452"/>
                  </a:lnTo>
                  <a:lnTo>
                    <a:pt x="2075383" y="157618"/>
                  </a:lnTo>
                  <a:lnTo>
                    <a:pt x="2122115" y="168264"/>
                  </a:lnTo>
                  <a:lnTo>
                    <a:pt x="2168566" y="179402"/>
                  </a:lnTo>
                  <a:lnTo>
                    <a:pt x="2214730" y="191043"/>
                  </a:lnTo>
                  <a:lnTo>
                    <a:pt x="2260600" y="203200"/>
                  </a:lnTo>
                  <a:lnTo>
                    <a:pt x="2839640" y="424656"/>
                  </a:lnTo>
                  <a:lnTo>
                    <a:pt x="3444875" y="730250"/>
                  </a:lnTo>
                  <a:lnTo>
                    <a:pt x="3921521" y="1000918"/>
                  </a:lnTo>
                  <a:lnTo>
                    <a:pt x="4114800" y="1117600"/>
                  </a:lnTo>
                </a:path>
              </a:pathLst>
            </a:custGeom>
            <a:ln w="2540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50310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17315"/>
            <a:ext cx="8686800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4805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Supervised</a:t>
            </a:r>
            <a:r>
              <a:rPr b="0" spc="-15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Learning:</a:t>
            </a:r>
            <a:r>
              <a:rPr b="0" spc="-15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Classification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36750" y="3406315"/>
            <a:ext cx="4972685" cy="1972310"/>
            <a:chOff x="1936750" y="3406315"/>
            <a:chExt cx="4972685" cy="1972310"/>
          </a:xfrm>
        </p:grpSpPr>
        <p:sp>
          <p:nvSpPr>
            <p:cNvPr id="4" name="object 4"/>
            <p:cNvSpPr/>
            <p:nvPr/>
          </p:nvSpPr>
          <p:spPr>
            <a:xfrm>
              <a:off x="1962975" y="3406317"/>
              <a:ext cx="4946015" cy="1972310"/>
            </a:xfrm>
            <a:custGeom>
              <a:avLst/>
              <a:gdLst/>
              <a:ahLst/>
              <a:cxnLst/>
              <a:rect l="l" t="t" r="r" b="b"/>
              <a:pathLst>
                <a:path w="4946015" h="1972310">
                  <a:moveTo>
                    <a:pt x="4945900" y="1514932"/>
                  </a:moveTo>
                  <a:lnTo>
                    <a:pt x="4798860" y="1429156"/>
                  </a:lnTo>
                  <a:lnTo>
                    <a:pt x="4793666" y="1428597"/>
                  </a:lnTo>
                  <a:lnTo>
                    <a:pt x="4788954" y="1429842"/>
                  </a:lnTo>
                  <a:lnTo>
                    <a:pt x="4784242" y="1431086"/>
                  </a:lnTo>
                  <a:lnTo>
                    <a:pt x="4780000" y="1434122"/>
                  </a:lnTo>
                  <a:lnTo>
                    <a:pt x="4777346" y="1438668"/>
                  </a:lnTo>
                  <a:lnTo>
                    <a:pt x="4774895" y="1445818"/>
                  </a:lnTo>
                  <a:lnTo>
                    <a:pt x="4775378" y="1453108"/>
                  </a:lnTo>
                  <a:lnTo>
                    <a:pt x="4778553" y="1459687"/>
                  </a:lnTo>
                  <a:lnTo>
                    <a:pt x="4784204" y="1464716"/>
                  </a:lnTo>
                  <a:lnTo>
                    <a:pt x="4837633" y="1495882"/>
                  </a:lnTo>
                  <a:lnTo>
                    <a:pt x="157340" y="1495894"/>
                  </a:lnTo>
                  <a:lnTo>
                    <a:pt x="157340" y="108280"/>
                  </a:lnTo>
                  <a:lnTo>
                    <a:pt x="188518" y="161709"/>
                  </a:lnTo>
                  <a:lnTo>
                    <a:pt x="193548" y="167360"/>
                  </a:lnTo>
                  <a:lnTo>
                    <a:pt x="200113" y="170535"/>
                  </a:lnTo>
                  <a:lnTo>
                    <a:pt x="207403" y="171005"/>
                  </a:lnTo>
                  <a:lnTo>
                    <a:pt x="214566" y="168567"/>
                  </a:lnTo>
                  <a:lnTo>
                    <a:pt x="220218" y="163537"/>
                  </a:lnTo>
                  <a:lnTo>
                    <a:pt x="223393" y="156959"/>
                  </a:lnTo>
                  <a:lnTo>
                    <a:pt x="223862" y="149669"/>
                  </a:lnTo>
                  <a:lnTo>
                    <a:pt x="221424" y="142506"/>
                  </a:lnTo>
                  <a:lnTo>
                    <a:pt x="138290" y="0"/>
                  </a:lnTo>
                  <a:lnTo>
                    <a:pt x="55168" y="142506"/>
                  </a:lnTo>
                  <a:lnTo>
                    <a:pt x="52717" y="149669"/>
                  </a:lnTo>
                  <a:lnTo>
                    <a:pt x="53200" y="156959"/>
                  </a:lnTo>
                  <a:lnTo>
                    <a:pt x="56362" y="163537"/>
                  </a:lnTo>
                  <a:lnTo>
                    <a:pt x="62014" y="168567"/>
                  </a:lnTo>
                  <a:lnTo>
                    <a:pt x="69176" y="171005"/>
                  </a:lnTo>
                  <a:lnTo>
                    <a:pt x="76466" y="170535"/>
                  </a:lnTo>
                  <a:lnTo>
                    <a:pt x="83045" y="167360"/>
                  </a:lnTo>
                  <a:lnTo>
                    <a:pt x="88074" y="161709"/>
                  </a:lnTo>
                  <a:lnTo>
                    <a:pt x="119240" y="108280"/>
                  </a:lnTo>
                  <a:lnTo>
                    <a:pt x="119240" y="1495894"/>
                  </a:lnTo>
                  <a:lnTo>
                    <a:pt x="0" y="1495894"/>
                  </a:lnTo>
                  <a:lnTo>
                    <a:pt x="0" y="1533994"/>
                  </a:lnTo>
                  <a:lnTo>
                    <a:pt x="119240" y="1533994"/>
                  </a:lnTo>
                  <a:lnTo>
                    <a:pt x="119240" y="1972132"/>
                  </a:lnTo>
                  <a:lnTo>
                    <a:pt x="157340" y="1972132"/>
                  </a:lnTo>
                  <a:lnTo>
                    <a:pt x="157340" y="1533994"/>
                  </a:lnTo>
                  <a:lnTo>
                    <a:pt x="4837633" y="1533982"/>
                  </a:lnTo>
                  <a:lnTo>
                    <a:pt x="4784204" y="1565160"/>
                  </a:lnTo>
                  <a:lnTo>
                    <a:pt x="4778553" y="1570189"/>
                  </a:lnTo>
                  <a:lnTo>
                    <a:pt x="4775378" y="1576768"/>
                  </a:lnTo>
                  <a:lnTo>
                    <a:pt x="4774895" y="1584058"/>
                  </a:lnTo>
                  <a:lnTo>
                    <a:pt x="4777346" y="1591208"/>
                  </a:lnTo>
                  <a:lnTo>
                    <a:pt x="4782375" y="1596859"/>
                  </a:lnTo>
                  <a:lnTo>
                    <a:pt x="4788954" y="1600034"/>
                  </a:lnTo>
                  <a:lnTo>
                    <a:pt x="4796244" y="1600517"/>
                  </a:lnTo>
                  <a:lnTo>
                    <a:pt x="4803394" y="1598066"/>
                  </a:lnTo>
                  <a:lnTo>
                    <a:pt x="4945900" y="151493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55800" y="3930650"/>
              <a:ext cx="266700" cy="0"/>
            </a:xfrm>
            <a:custGeom>
              <a:avLst/>
              <a:gdLst/>
              <a:ahLst/>
              <a:cxnLst/>
              <a:rect l="l" t="t" r="r" b="b"/>
              <a:pathLst>
                <a:path w="266700">
                  <a:moveTo>
                    <a:pt x="0" y="0"/>
                  </a:moveTo>
                  <a:lnTo>
                    <a:pt x="266700" y="1"/>
                  </a:lnTo>
                </a:path>
              </a:pathLst>
            </a:custGeom>
            <a:ln w="381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85140" y="1016000"/>
            <a:ext cx="7215505" cy="446849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05765" indent="-342265">
              <a:lnSpc>
                <a:spcPct val="100000"/>
              </a:lnSpc>
              <a:spcBef>
                <a:spcPts val="860"/>
              </a:spcBef>
              <a:buFont typeface="Arial"/>
              <a:buChar char="•"/>
              <a:tabLst>
                <a:tab pos="405765" algn="l"/>
              </a:tabLst>
            </a:pPr>
            <a:r>
              <a:rPr sz="3200" dirty="0">
                <a:latin typeface="Calibri"/>
                <a:cs typeface="Calibri"/>
              </a:rPr>
              <a:t>Given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1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i="1" spc="-20" dirty="0">
                <a:latin typeface="Georgia"/>
                <a:cs typeface="Georgia"/>
              </a:rPr>
              <a:t>y</a:t>
            </a:r>
            <a:r>
              <a:rPr sz="3150" spc="-30" baseline="-18518" dirty="0">
                <a:latin typeface="Calibri"/>
                <a:cs typeface="Calibri"/>
              </a:rPr>
              <a:t>1</a:t>
            </a:r>
            <a:r>
              <a:rPr sz="3200" spc="-20" dirty="0">
                <a:latin typeface="Calibri"/>
                <a:cs typeface="Calibri"/>
              </a:rPr>
              <a:t>),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2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i="1" spc="-20" dirty="0">
                <a:latin typeface="Georgia"/>
                <a:cs typeface="Georgia"/>
              </a:rPr>
              <a:t>y</a:t>
            </a:r>
            <a:r>
              <a:rPr sz="3150" spc="-30" baseline="-18518" dirty="0">
                <a:latin typeface="Calibri"/>
                <a:cs typeface="Calibri"/>
              </a:rPr>
              <a:t>2</a:t>
            </a:r>
            <a:r>
              <a:rPr sz="3200" spc="-20" dirty="0">
                <a:latin typeface="Calibri"/>
                <a:cs typeface="Calibri"/>
              </a:rPr>
              <a:t>),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n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i="1" spc="-25" dirty="0">
                <a:latin typeface="Georgia"/>
                <a:cs typeface="Georgia"/>
              </a:rPr>
              <a:t>y</a:t>
            </a:r>
            <a:r>
              <a:rPr sz="3150" spc="-37" baseline="-18518" dirty="0">
                <a:latin typeface="Calibri"/>
                <a:cs typeface="Calibri"/>
              </a:rPr>
              <a:t>n</a:t>
            </a:r>
            <a:r>
              <a:rPr sz="3200" spc="-25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405765" indent="-342265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405765" algn="l"/>
              </a:tabLst>
            </a:pPr>
            <a:r>
              <a:rPr sz="3200" dirty="0">
                <a:latin typeface="Calibri"/>
                <a:cs typeface="Calibri"/>
              </a:rPr>
              <a:t>Learn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function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i="1" spc="170" dirty="0">
                <a:latin typeface="Georgia"/>
                <a:cs typeface="Georgia"/>
              </a:rPr>
              <a:t>f</a:t>
            </a:r>
            <a:r>
              <a:rPr sz="3200" spc="170" dirty="0">
                <a:latin typeface="Calibri"/>
                <a:cs typeface="Calibri"/>
              </a:rPr>
              <a:t>(</a:t>
            </a:r>
            <a:r>
              <a:rPr sz="3200" i="1" spc="170" dirty="0">
                <a:latin typeface="Georgia"/>
                <a:cs typeface="Georgia"/>
              </a:rPr>
              <a:t>x</a:t>
            </a:r>
            <a:r>
              <a:rPr sz="3200" spc="170" dirty="0">
                <a:latin typeface="Calibri"/>
                <a:cs typeface="Calibri"/>
              </a:rPr>
              <a:t>)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predict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i="1" spc="-240" dirty="0">
                <a:latin typeface="Georgia"/>
                <a:cs typeface="Georgia"/>
              </a:rPr>
              <a:t>y</a:t>
            </a:r>
            <a:r>
              <a:rPr sz="3200" i="1" spc="-45" dirty="0">
                <a:latin typeface="Georgia"/>
                <a:cs typeface="Georgia"/>
              </a:rPr>
              <a:t> </a:t>
            </a:r>
            <a:r>
              <a:rPr sz="3200" dirty="0">
                <a:latin typeface="Calibri"/>
                <a:cs typeface="Calibri"/>
              </a:rPr>
              <a:t>given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i="1" spc="170" dirty="0">
                <a:latin typeface="Georgia"/>
                <a:cs typeface="Georgia"/>
              </a:rPr>
              <a:t>x</a:t>
            </a:r>
            <a:endParaRPr sz="3200">
              <a:latin typeface="Georgia"/>
              <a:cs typeface="Georgia"/>
            </a:endParaRPr>
          </a:p>
          <a:p>
            <a:pPr marL="5207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"/>
                <a:cs typeface="Arial"/>
              </a:rPr>
              <a:t>–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i="1" spc="-210" dirty="0">
                <a:latin typeface="Georgia"/>
                <a:cs typeface="Georgia"/>
              </a:rPr>
              <a:t>y</a:t>
            </a:r>
            <a:r>
              <a:rPr sz="2800" i="1" spc="-40" dirty="0">
                <a:latin typeface="Georgia"/>
                <a:cs typeface="Georgia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categorical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==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classification</a:t>
            </a:r>
            <a:endParaRPr sz="2800">
              <a:latin typeface="Calibri"/>
              <a:cs typeface="Calibri"/>
            </a:endParaRPr>
          </a:p>
          <a:p>
            <a:pPr marL="967105" algn="ctr">
              <a:lnSpc>
                <a:spcPct val="100000"/>
              </a:lnSpc>
              <a:spcBef>
                <a:spcPts val="2750"/>
              </a:spcBef>
            </a:pPr>
            <a:r>
              <a:rPr sz="2000" dirty="0">
                <a:latin typeface="Calibri"/>
                <a:cs typeface="Calibri"/>
              </a:rPr>
              <a:t>Breast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Cancer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(Malignant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Benign)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2000">
              <a:latin typeface="Calibri"/>
              <a:cs typeface="Calibri"/>
            </a:endParaRPr>
          </a:p>
          <a:p>
            <a:pPr marL="60325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1(Malignant)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30"/>
              </a:spcBef>
            </a:pPr>
            <a:endParaRPr sz="2000">
              <a:latin typeface="Calibri"/>
              <a:cs typeface="Calibri"/>
            </a:endParaRPr>
          </a:p>
          <a:p>
            <a:pPr marL="423545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0(Benign)</a:t>
            </a:r>
            <a:endParaRPr sz="2000">
              <a:latin typeface="Calibri"/>
              <a:cs typeface="Calibri"/>
            </a:endParaRPr>
          </a:p>
          <a:p>
            <a:pPr marL="890905" algn="ctr">
              <a:lnSpc>
                <a:spcPct val="100000"/>
              </a:lnSpc>
              <a:spcBef>
                <a:spcPts val="570"/>
              </a:spcBef>
            </a:pPr>
            <a:r>
              <a:rPr sz="2400" spc="-20" dirty="0">
                <a:latin typeface="Calibri"/>
                <a:cs typeface="Calibri"/>
              </a:rPr>
              <a:t>Tumor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11400" y="3759200"/>
            <a:ext cx="4089400" cy="1371600"/>
            <a:chOff x="2311400" y="3759200"/>
            <a:chExt cx="4089400" cy="13716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1400" y="4762500"/>
              <a:ext cx="355600" cy="368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4900" y="4806950"/>
              <a:ext cx="22860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8550" y="4800600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2900" y="4762500"/>
              <a:ext cx="355600" cy="368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6399" y="4806950"/>
              <a:ext cx="228600" cy="228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464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2400" y="4762500"/>
              <a:ext cx="355600" cy="368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5900" y="4806950"/>
              <a:ext cx="228600" cy="2286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559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0900" y="4762500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2780" y="4806950"/>
              <a:ext cx="22860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6430" y="4800600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0" y="4762500"/>
              <a:ext cx="355600" cy="368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4500" y="4806950"/>
              <a:ext cx="228600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150" y="4800600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7100" y="4762500"/>
              <a:ext cx="355600" cy="368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0600" y="4806950"/>
              <a:ext cx="228600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4250" y="4800600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7800" y="3759200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6688" y="3803650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27700" y="3759200"/>
              <a:ext cx="3556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84850" y="3803650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2500" y="3759200"/>
              <a:ext cx="368300" cy="368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2290" y="3803650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8500" y="3759200"/>
              <a:ext cx="355600" cy="368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65650" y="3803650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6700" y="3759200"/>
              <a:ext cx="355600" cy="3683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3850" y="3803650"/>
              <a:ext cx="241300" cy="241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9392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17315"/>
            <a:ext cx="8763000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4805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Supervised</a:t>
            </a:r>
            <a:r>
              <a:rPr b="0" spc="-15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Learning:</a:t>
            </a:r>
            <a:r>
              <a:rPr b="0" spc="-15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Classification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36750" y="3406315"/>
            <a:ext cx="4972685" cy="1972310"/>
            <a:chOff x="1936750" y="3406315"/>
            <a:chExt cx="4972685" cy="1972310"/>
          </a:xfrm>
        </p:grpSpPr>
        <p:sp>
          <p:nvSpPr>
            <p:cNvPr id="4" name="object 4"/>
            <p:cNvSpPr/>
            <p:nvPr/>
          </p:nvSpPr>
          <p:spPr>
            <a:xfrm>
              <a:off x="1962975" y="3406317"/>
              <a:ext cx="4946015" cy="1972310"/>
            </a:xfrm>
            <a:custGeom>
              <a:avLst/>
              <a:gdLst/>
              <a:ahLst/>
              <a:cxnLst/>
              <a:rect l="l" t="t" r="r" b="b"/>
              <a:pathLst>
                <a:path w="4946015" h="1972310">
                  <a:moveTo>
                    <a:pt x="4945900" y="1514932"/>
                  </a:moveTo>
                  <a:lnTo>
                    <a:pt x="4798860" y="1429156"/>
                  </a:lnTo>
                  <a:lnTo>
                    <a:pt x="4793666" y="1428597"/>
                  </a:lnTo>
                  <a:lnTo>
                    <a:pt x="4788954" y="1429842"/>
                  </a:lnTo>
                  <a:lnTo>
                    <a:pt x="4784242" y="1431086"/>
                  </a:lnTo>
                  <a:lnTo>
                    <a:pt x="4780000" y="1434122"/>
                  </a:lnTo>
                  <a:lnTo>
                    <a:pt x="4777346" y="1438668"/>
                  </a:lnTo>
                  <a:lnTo>
                    <a:pt x="4774895" y="1445818"/>
                  </a:lnTo>
                  <a:lnTo>
                    <a:pt x="4775378" y="1453108"/>
                  </a:lnTo>
                  <a:lnTo>
                    <a:pt x="4778553" y="1459687"/>
                  </a:lnTo>
                  <a:lnTo>
                    <a:pt x="4784204" y="1464716"/>
                  </a:lnTo>
                  <a:lnTo>
                    <a:pt x="4837633" y="1495882"/>
                  </a:lnTo>
                  <a:lnTo>
                    <a:pt x="157340" y="1495894"/>
                  </a:lnTo>
                  <a:lnTo>
                    <a:pt x="157340" y="108280"/>
                  </a:lnTo>
                  <a:lnTo>
                    <a:pt x="188518" y="161709"/>
                  </a:lnTo>
                  <a:lnTo>
                    <a:pt x="193548" y="167360"/>
                  </a:lnTo>
                  <a:lnTo>
                    <a:pt x="200113" y="170535"/>
                  </a:lnTo>
                  <a:lnTo>
                    <a:pt x="207403" y="171005"/>
                  </a:lnTo>
                  <a:lnTo>
                    <a:pt x="214566" y="168567"/>
                  </a:lnTo>
                  <a:lnTo>
                    <a:pt x="220218" y="163537"/>
                  </a:lnTo>
                  <a:lnTo>
                    <a:pt x="223393" y="156959"/>
                  </a:lnTo>
                  <a:lnTo>
                    <a:pt x="223862" y="149669"/>
                  </a:lnTo>
                  <a:lnTo>
                    <a:pt x="221424" y="142506"/>
                  </a:lnTo>
                  <a:lnTo>
                    <a:pt x="138290" y="0"/>
                  </a:lnTo>
                  <a:lnTo>
                    <a:pt x="55168" y="142506"/>
                  </a:lnTo>
                  <a:lnTo>
                    <a:pt x="52717" y="149669"/>
                  </a:lnTo>
                  <a:lnTo>
                    <a:pt x="53200" y="156959"/>
                  </a:lnTo>
                  <a:lnTo>
                    <a:pt x="56362" y="163537"/>
                  </a:lnTo>
                  <a:lnTo>
                    <a:pt x="62014" y="168567"/>
                  </a:lnTo>
                  <a:lnTo>
                    <a:pt x="69176" y="171005"/>
                  </a:lnTo>
                  <a:lnTo>
                    <a:pt x="76466" y="170535"/>
                  </a:lnTo>
                  <a:lnTo>
                    <a:pt x="83045" y="167360"/>
                  </a:lnTo>
                  <a:lnTo>
                    <a:pt x="88074" y="161709"/>
                  </a:lnTo>
                  <a:lnTo>
                    <a:pt x="119240" y="108280"/>
                  </a:lnTo>
                  <a:lnTo>
                    <a:pt x="119240" y="1495894"/>
                  </a:lnTo>
                  <a:lnTo>
                    <a:pt x="0" y="1495894"/>
                  </a:lnTo>
                  <a:lnTo>
                    <a:pt x="0" y="1533994"/>
                  </a:lnTo>
                  <a:lnTo>
                    <a:pt x="119240" y="1533994"/>
                  </a:lnTo>
                  <a:lnTo>
                    <a:pt x="119240" y="1972132"/>
                  </a:lnTo>
                  <a:lnTo>
                    <a:pt x="157340" y="1972132"/>
                  </a:lnTo>
                  <a:lnTo>
                    <a:pt x="157340" y="1533994"/>
                  </a:lnTo>
                  <a:lnTo>
                    <a:pt x="4837633" y="1533982"/>
                  </a:lnTo>
                  <a:lnTo>
                    <a:pt x="4784204" y="1565160"/>
                  </a:lnTo>
                  <a:lnTo>
                    <a:pt x="4778553" y="1570189"/>
                  </a:lnTo>
                  <a:lnTo>
                    <a:pt x="4775378" y="1576768"/>
                  </a:lnTo>
                  <a:lnTo>
                    <a:pt x="4774895" y="1584058"/>
                  </a:lnTo>
                  <a:lnTo>
                    <a:pt x="4777346" y="1591208"/>
                  </a:lnTo>
                  <a:lnTo>
                    <a:pt x="4782375" y="1596859"/>
                  </a:lnTo>
                  <a:lnTo>
                    <a:pt x="4788954" y="1600034"/>
                  </a:lnTo>
                  <a:lnTo>
                    <a:pt x="4796244" y="1600517"/>
                  </a:lnTo>
                  <a:lnTo>
                    <a:pt x="4803394" y="1598066"/>
                  </a:lnTo>
                  <a:lnTo>
                    <a:pt x="4945900" y="151493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55800" y="3930650"/>
              <a:ext cx="266700" cy="0"/>
            </a:xfrm>
            <a:custGeom>
              <a:avLst/>
              <a:gdLst/>
              <a:ahLst/>
              <a:cxnLst/>
              <a:rect l="l" t="t" r="r" b="b"/>
              <a:pathLst>
                <a:path w="266700">
                  <a:moveTo>
                    <a:pt x="0" y="0"/>
                  </a:moveTo>
                  <a:lnTo>
                    <a:pt x="266700" y="1"/>
                  </a:lnTo>
                </a:path>
              </a:pathLst>
            </a:custGeom>
            <a:ln w="381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97840" y="1016000"/>
            <a:ext cx="7190105" cy="403034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93065" indent="-342265">
              <a:lnSpc>
                <a:spcPct val="100000"/>
              </a:lnSpc>
              <a:spcBef>
                <a:spcPts val="860"/>
              </a:spcBef>
              <a:buFont typeface="Arial"/>
              <a:buChar char="•"/>
              <a:tabLst>
                <a:tab pos="393065" algn="l"/>
              </a:tabLst>
            </a:pPr>
            <a:r>
              <a:rPr sz="3200" dirty="0">
                <a:latin typeface="Calibri"/>
                <a:cs typeface="Calibri"/>
              </a:rPr>
              <a:t>Given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1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i="1" spc="-20" dirty="0">
                <a:latin typeface="Georgia"/>
                <a:cs typeface="Georgia"/>
              </a:rPr>
              <a:t>y</a:t>
            </a:r>
            <a:r>
              <a:rPr sz="3150" spc="-30" baseline="-18518" dirty="0">
                <a:latin typeface="Calibri"/>
                <a:cs typeface="Calibri"/>
              </a:rPr>
              <a:t>1</a:t>
            </a:r>
            <a:r>
              <a:rPr sz="3200" spc="-20" dirty="0">
                <a:latin typeface="Calibri"/>
                <a:cs typeface="Calibri"/>
              </a:rPr>
              <a:t>),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2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i="1" spc="-20" dirty="0">
                <a:latin typeface="Georgia"/>
                <a:cs typeface="Georgia"/>
              </a:rPr>
              <a:t>y</a:t>
            </a:r>
            <a:r>
              <a:rPr sz="3150" spc="-30" baseline="-18518" dirty="0">
                <a:latin typeface="Calibri"/>
                <a:cs typeface="Calibri"/>
              </a:rPr>
              <a:t>2</a:t>
            </a:r>
            <a:r>
              <a:rPr sz="3200" spc="-20" dirty="0">
                <a:latin typeface="Calibri"/>
                <a:cs typeface="Calibri"/>
              </a:rPr>
              <a:t>),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n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i="1" spc="-25" dirty="0">
                <a:latin typeface="Georgia"/>
                <a:cs typeface="Georgia"/>
              </a:rPr>
              <a:t>y</a:t>
            </a:r>
            <a:r>
              <a:rPr sz="3150" spc="-37" baseline="-18518" dirty="0">
                <a:latin typeface="Calibri"/>
                <a:cs typeface="Calibri"/>
              </a:rPr>
              <a:t>n</a:t>
            </a:r>
            <a:r>
              <a:rPr sz="3200" spc="-25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393065" indent="-342265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393065" algn="l"/>
              </a:tabLst>
            </a:pPr>
            <a:r>
              <a:rPr sz="3200" dirty="0">
                <a:latin typeface="Calibri"/>
                <a:cs typeface="Calibri"/>
              </a:rPr>
              <a:t>Learn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function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i="1" spc="170" dirty="0">
                <a:latin typeface="Georgia"/>
                <a:cs typeface="Georgia"/>
              </a:rPr>
              <a:t>f</a:t>
            </a:r>
            <a:r>
              <a:rPr sz="3200" spc="170" dirty="0">
                <a:latin typeface="Calibri"/>
                <a:cs typeface="Calibri"/>
              </a:rPr>
              <a:t>(</a:t>
            </a:r>
            <a:r>
              <a:rPr sz="3200" i="1" spc="170" dirty="0">
                <a:latin typeface="Georgia"/>
                <a:cs typeface="Georgia"/>
              </a:rPr>
              <a:t>x</a:t>
            </a:r>
            <a:r>
              <a:rPr sz="3200" spc="170" dirty="0">
                <a:latin typeface="Calibri"/>
                <a:cs typeface="Calibri"/>
              </a:rPr>
              <a:t>)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predict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i="1" spc="-240" dirty="0">
                <a:latin typeface="Georgia"/>
                <a:cs typeface="Georgia"/>
              </a:rPr>
              <a:t>y</a:t>
            </a:r>
            <a:r>
              <a:rPr sz="3200" i="1" spc="-45" dirty="0">
                <a:latin typeface="Georgia"/>
                <a:cs typeface="Georgia"/>
              </a:rPr>
              <a:t> </a:t>
            </a:r>
            <a:r>
              <a:rPr sz="3200" dirty="0">
                <a:latin typeface="Calibri"/>
                <a:cs typeface="Calibri"/>
              </a:rPr>
              <a:t>given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i="1" spc="170" dirty="0">
                <a:latin typeface="Georgia"/>
                <a:cs typeface="Georgia"/>
              </a:rPr>
              <a:t>x</a:t>
            </a:r>
            <a:endParaRPr sz="3200">
              <a:latin typeface="Georgia"/>
              <a:cs typeface="Georgia"/>
            </a:endParaRPr>
          </a:p>
          <a:p>
            <a:pPr marL="5080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"/>
                <a:cs typeface="Arial"/>
              </a:rPr>
              <a:t>–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i="1" spc="-210" dirty="0">
                <a:latin typeface="Georgia"/>
                <a:cs typeface="Georgia"/>
              </a:rPr>
              <a:t>y</a:t>
            </a:r>
            <a:r>
              <a:rPr sz="2800" i="1" spc="-40" dirty="0">
                <a:latin typeface="Georgia"/>
                <a:cs typeface="Georgia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categorical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==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classification</a:t>
            </a:r>
            <a:endParaRPr sz="2800">
              <a:latin typeface="Calibri"/>
              <a:cs typeface="Calibri"/>
            </a:endParaRPr>
          </a:p>
          <a:p>
            <a:pPr marL="2273300">
              <a:lnSpc>
                <a:spcPct val="100000"/>
              </a:lnSpc>
              <a:spcBef>
                <a:spcPts val="2750"/>
              </a:spcBef>
            </a:pPr>
            <a:r>
              <a:rPr sz="2000" dirty="0">
                <a:latin typeface="Calibri"/>
                <a:cs typeface="Calibri"/>
              </a:rPr>
              <a:t>Breast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Cancer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(Malignant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Benign)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2000">
              <a:latin typeface="Calibri"/>
              <a:cs typeface="Calibri"/>
            </a:endParaRPr>
          </a:p>
          <a:p>
            <a:pPr marR="5801995" algn="r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1(Malignant)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30"/>
              </a:spcBef>
            </a:pPr>
            <a:endParaRPr sz="2000">
              <a:latin typeface="Calibri"/>
              <a:cs typeface="Calibri"/>
            </a:endParaRPr>
          </a:p>
          <a:p>
            <a:pPr marR="5777865" algn="r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0(Benign)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11400" y="3759200"/>
            <a:ext cx="4089400" cy="1371600"/>
            <a:chOff x="2311400" y="3759200"/>
            <a:chExt cx="4089400" cy="13716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1400" y="4762500"/>
              <a:ext cx="355600" cy="368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4900" y="4806950"/>
              <a:ext cx="22860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8550" y="4800600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2900" y="4762500"/>
              <a:ext cx="355600" cy="368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6399" y="4806950"/>
              <a:ext cx="228600" cy="228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464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2400" y="4762500"/>
              <a:ext cx="355600" cy="368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5900" y="4806950"/>
              <a:ext cx="228600" cy="2286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559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0900" y="4762500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2780" y="4806950"/>
              <a:ext cx="22860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6430" y="4800600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0" y="4762500"/>
              <a:ext cx="355600" cy="368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4500" y="4806950"/>
              <a:ext cx="228600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150" y="4800600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7100" y="4762500"/>
              <a:ext cx="355600" cy="368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0600" y="4806950"/>
              <a:ext cx="228600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4250" y="4800600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7800" y="3759200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6688" y="3803650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27700" y="3759200"/>
              <a:ext cx="3556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84850" y="3803650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2500" y="3759200"/>
              <a:ext cx="368300" cy="368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2290" y="3803650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8500" y="3759200"/>
              <a:ext cx="355600" cy="368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65650" y="3803650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6700" y="3759200"/>
              <a:ext cx="355600" cy="3683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3850" y="3803650"/>
              <a:ext cx="241300" cy="241300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1962975" y="5715000"/>
            <a:ext cx="4946015" cy="927100"/>
            <a:chOff x="1962975" y="5715000"/>
            <a:chExt cx="4946015" cy="927100"/>
          </a:xfrm>
        </p:grpSpPr>
        <p:sp>
          <p:nvSpPr>
            <p:cNvPr id="37" name="object 37"/>
            <p:cNvSpPr/>
            <p:nvPr/>
          </p:nvSpPr>
          <p:spPr>
            <a:xfrm>
              <a:off x="1962975" y="6076078"/>
              <a:ext cx="4946015" cy="172085"/>
            </a:xfrm>
            <a:custGeom>
              <a:avLst/>
              <a:gdLst/>
              <a:ahLst/>
              <a:cxnLst/>
              <a:rect l="l" t="t" r="r" b="b"/>
              <a:pathLst>
                <a:path w="4946015" h="172085">
                  <a:moveTo>
                    <a:pt x="4793672" y="0"/>
                  </a:moveTo>
                  <a:lnTo>
                    <a:pt x="4774907" y="17224"/>
                  </a:lnTo>
                  <a:lnTo>
                    <a:pt x="4775382" y="24511"/>
                  </a:lnTo>
                  <a:lnTo>
                    <a:pt x="4778555" y="31089"/>
                  </a:lnTo>
                  <a:lnTo>
                    <a:pt x="4784206" y="36118"/>
                  </a:lnTo>
                  <a:lnTo>
                    <a:pt x="4837640" y="67288"/>
                  </a:lnTo>
                  <a:lnTo>
                    <a:pt x="0" y="67289"/>
                  </a:lnTo>
                  <a:lnTo>
                    <a:pt x="0" y="105389"/>
                  </a:lnTo>
                  <a:lnTo>
                    <a:pt x="4837640" y="105388"/>
                  </a:lnTo>
                  <a:lnTo>
                    <a:pt x="4784206" y="136558"/>
                  </a:lnTo>
                  <a:lnTo>
                    <a:pt x="4778555" y="141587"/>
                  </a:lnTo>
                  <a:lnTo>
                    <a:pt x="4775382" y="148165"/>
                  </a:lnTo>
                  <a:lnTo>
                    <a:pt x="4774907" y="155452"/>
                  </a:lnTo>
                  <a:lnTo>
                    <a:pt x="4777350" y="162612"/>
                  </a:lnTo>
                  <a:lnTo>
                    <a:pt x="4782379" y="168262"/>
                  </a:lnTo>
                  <a:lnTo>
                    <a:pt x="4788956" y="171436"/>
                  </a:lnTo>
                  <a:lnTo>
                    <a:pt x="4796244" y="171911"/>
                  </a:lnTo>
                  <a:lnTo>
                    <a:pt x="4803404" y="169468"/>
                  </a:lnTo>
                  <a:lnTo>
                    <a:pt x="4945912" y="86338"/>
                  </a:lnTo>
                  <a:lnTo>
                    <a:pt x="4798860" y="557"/>
                  </a:lnTo>
                  <a:lnTo>
                    <a:pt x="479367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98700" y="6019800"/>
              <a:ext cx="368300" cy="3683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0580" y="6060816"/>
              <a:ext cx="228600" cy="2286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4230" y="6054466"/>
              <a:ext cx="241300" cy="2413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70200" y="6019800"/>
              <a:ext cx="368300" cy="3683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2080" y="6060816"/>
              <a:ext cx="228600" cy="22860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942080" y="60608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79700" y="6019800"/>
              <a:ext cx="368300" cy="3683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1580" y="6060816"/>
              <a:ext cx="228600" cy="2286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751580" y="60608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90900" y="6019800"/>
              <a:ext cx="368300" cy="3683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8463" y="6060816"/>
              <a:ext cx="228600" cy="2286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2112" y="6054466"/>
              <a:ext cx="241300" cy="2413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78300" y="6019800"/>
              <a:ext cx="368300" cy="3683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0180" y="6060816"/>
              <a:ext cx="228600" cy="2286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250180" y="60608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24400" y="6019800"/>
              <a:ext cx="368300" cy="3683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6280" y="6060816"/>
              <a:ext cx="228600" cy="22860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796280" y="60608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57800" y="6032500"/>
              <a:ext cx="368300" cy="3683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16688" y="6067166"/>
              <a:ext cx="241300" cy="2413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27700" y="6032500"/>
              <a:ext cx="355600" cy="3683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84850" y="6067166"/>
              <a:ext cx="241300" cy="2413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32500" y="6032500"/>
              <a:ext cx="368300" cy="3683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02290" y="6067166"/>
              <a:ext cx="241300" cy="2413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08500" y="6032500"/>
              <a:ext cx="355600" cy="36830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572000" y="60735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299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599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299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572000" y="60735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76700" y="6032500"/>
              <a:ext cx="355600" cy="36830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140200" y="60735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299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599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299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140200" y="60735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95800" y="5715000"/>
              <a:ext cx="152400" cy="92710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572000" y="5753100"/>
              <a:ext cx="0" cy="796290"/>
            </a:xfrm>
            <a:custGeom>
              <a:avLst/>
              <a:gdLst/>
              <a:ahLst/>
              <a:cxnLst/>
              <a:rect l="l" t="t" r="r" b="b"/>
              <a:pathLst>
                <a:path h="796290">
                  <a:moveTo>
                    <a:pt x="0" y="0"/>
                  </a:moveTo>
                  <a:lnTo>
                    <a:pt x="1" y="796091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3333565" y="5092937"/>
            <a:ext cx="2608580" cy="82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2765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Tumor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65"/>
              </a:spcBef>
              <a:tabLst>
                <a:tab pos="1310005" algn="l"/>
              </a:tabLst>
            </a:pPr>
            <a:r>
              <a:rPr sz="2100" baseline="3968" dirty="0">
                <a:latin typeface="Calibri"/>
                <a:cs typeface="Calibri"/>
              </a:rPr>
              <a:t>Predict</a:t>
            </a:r>
            <a:r>
              <a:rPr sz="2100" spc="-104" baseline="3968" dirty="0">
                <a:latin typeface="Calibri"/>
                <a:cs typeface="Calibri"/>
              </a:rPr>
              <a:t> </a:t>
            </a:r>
            <a:r>
              <a:rPr sz="2100" spc="-15" baseline="3968" dirty="0">
                <a:latin typeface="Calibri"/>
                <a:cs typeface="Calibri"/>
              </a:rPr>
              <a:t>Benign</a:t>
            </a:r>
            <a:r>
              <a:rPr sz="2100" baseline="3968" dirty="0">
                <a:latin typeface="Calibri"/>
                <a:cs typeface="Calibri"/>
              </a:rPr>
              <a:t>	</a:t>
            </a:r>
            <a:r>
              <a:rPr sz="1400" dirty="0">
                <a:latin typeface="Calibri"/>
                <a:cs typeface="Calibri"/>
              </a:rPr>
              <a:t>Predict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Malignant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854080" y="6348690"/>
            <a:ext cx="136906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20" dirty="0">
                <a:latin typeface="Calibri"/>
                <a:cs typeface="Calibri"/>
              </a:rPr>
              <a:t>Tumor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4108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342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Supervised</a:t>
            </a:r>
            <a:r>
              <a:rPr b="0" spc="-15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61095" y="2841536"/>
            <a:ext cx="3598545" cy="2726055"/>
            <a:chOff x="961095" y="2841536"/>
            <a:chExt cx="3598545" cy="2726055"/>
          </a:xfrm>
        </p:grpSpPr>
        <p:sp>
          <p:nvSpPr>
            <p:cNvPr id="4" name="object 4"/>
            <p:cNvSpPr/>
            <p:nvPr/>
          </p:nvSpPr>
          <p:spPr>
            <a:xfrm>
              <a:off x="961085" y="2841535"/>
              <a:ext cx="3598545" cy="2726055"/>
            </a:xfrm>
            <a:custGeom>
              <a:avLst/>
              <a:gdLst/>
              <a:ahLst/>
              <a:cxnLst/>
              <a:rect l="l" t="t" r="r" b="b"/>
              <a:pathLst>
                <a:path w="3598545" h="2726054">
                  <a:moveTo>
                    <a:pt x="3598380" y="2573236"/>
                  </a:moveTo>
                  <a:lnTo>
                    <a:pt x="3451326" y="2487447"/>
                  </a:lnTo>
                  <a:lnTo>
                    <a:pt x="3446132" y="2486888"/>
                  </a:lnTo>
                  <a:lnTo>
                    <a:pt x="3441420" y="2488133"/>
                  </a:lnTo>
                  <a:lnTo>
                    <a:pt x="3436709" y="2489377"/>
                  </a:lnTo>
                  <a:lnTo>
                    <a:pt x="3432467" y="2492413"/>
                  </a:lnTo>
                  <a:lnTo>
                    <a:pt x="3429812" y="2496959"/>
                  </a:lnTo>
                  <a:lnTo>
                    <a:pt x="3427374" y="2504109"/>
                  </a:lnTo>
                  <a:lnTo>
                    <a:pt x="3427844" y="2511399"/>
                  </a:lnTo>
                  <a:lnTo>
                    <a:pt x="3431019" y="2517978"/>
                  </a:lnTo>
                  <a:lnTo>
                    <a:pt x="3436670" y="2523007"/>
                  </a:lnTo>
                  <a:lnTo>
                    <a:pt x="3490099" y="2554186"/>
                  </a:lnTo>
                  <a:lnTo>
                    <a:pt x="183426" y="2554186"/>
                  </a:lnTo>
                  <a:lnTo>
                    <a:pt x="183426" y="108280"/>
                  </a:lnTo>
                  <a:lnTo>
                    <a:pt x="214604" y="161709"/>
                  </a:lnTo>
                  <a:lnTo>
                    <a:pt x="219633" y="167360"/>
                  </a:lnTo>
                  <a:lnTo>
                    <a:pt x="226212" y="170535"/>
                  </a:lnTo>
                  <a:lnTo>
                    <a:pt x="233502" y="171018"/>
                  </a:lnTo>
                  <a:lnTo>
                    <a:pt x="240652" y="168567"/>
                  </a:lnTo>
                  <a:lnTo>
                    <a:pt x="246303" y="163537"/>
                  </a:lnTo>
                  <a:lnTo>
                    <a:pt x="249478" y="156959"/>
                  </a:lnTo>
                  <a:lnTo>
                    <a:pt x="249961" y="149669"/>
                  </a:lnTo>
                  <a:lnTo>
                    <a:pt x="247510" y="142519"/>
                  </a:lnTo>
                  <a:lnTo>
                    <a:pt x="164388" y="0"/>
                  </a:lnTo>
                  <a:lnTo>
                    <a:pt x="81254" y="142519"/>
                  </a:lnTo>
                  <a:lnTo>
                    <a:pt x="78803" y="149669"/>
                  </a:lnTo>
                  <a:lnTo>
                    <a:pt x="79286" y="156959"/>
                  </a:lnTo>
                  <a:lnTo>
                    <a:pt x="82461" y="163537"/>
                  </a:lnTo>
                  <a:lnTo>
                    <a:pt x="88112" y="168567"/>
                  </a:lnTo>
                  <a:lnTo>
                    <a:pt x="95262" y="171018"/>
                  </a:lnTo>
                  <a:lnTo>
                    <a:pt x="102552" y="170535"/>
                  </a:lnTo>
                  <a:lnTo>
                    <a:pt x="109131" y="167360"/>
                  </a:lnTo>
                  <a:lnTo>
                    <a:pt x="114160" y="161709"/>
                  </a:lnTo>
                  <a:lnTo>
                    <a:pt x="145326" y="108280"/>
                  </a:lnTo>
                  <a:lnTo>
                    <a:pt x="145326" y="2554186"/>
                  </a:lnTo>
                  <a:lnTo>
                    <a:pt x="0" y="2554173"/>
                  </a:lnTo>
                  <a:lnTo>
                    <a:pt x="0" y="2592273"/>
                  </a:lnTo>
                  <a:lnTo>
                    <a:pt x="145326" y="2592286"/>
                  </a:lnTo>
                  <a:lnTo>
                    <a:pt x="145326" y="2725623"/>
                  </a:lnTo>
                  <a:lnTo>
                    <a:pt x="183426" y="2725623"/>
                  </a:lnTo>
                  <a:lnTo>
                    <a:pt x="183426" y="2592286"/>
                  </a:lnTo>
                  <a:lnTo>
                    <a:pt x="3490099" y="2592286"/>
                  </a:lnTo>
                  <a:lnTo>
                    <a:pt x="3436670" y="2623451"/>
                  </a:lnTo>
                  <a:lnTo>
                    <a:pt x="3431019" y="2628481"/>
                  </a:lnTo>
                  <a:lnTo>
                    <a:pt x="3427844" y="2635059"/>
                  </a:lnTo>
                  <a:lnTo>
                    <a:pt x="3427374" y="2642349"/>
                  </a:lnTo>
                  <a:lnTo>
                    <a:pt x="3429812" y="2649499"/>
                  </a:lnTo>
                  <a:lnTo>
                    <a:pt x="3434842" y="2655151"/>
                  </a:lnTo>
                  <a:lnTo>
                    <a:pt x="3441420" y="2658326"/>
                  </a:lnTo>
                  <a:lnTo>
                    <a:pt x="3448710" y="2658808"/>
                  </a:lnTo>
                  <a:lnTo>
                    <a:pt x="3455873" y="2656357"/>
                  </a:lnTo>
                  <a:lnTo>
                    <a:pt x="3598380" y="257323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4200" y="4787900"/>
              <a:ext cx="368300" cy="3683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0214" y="4837667"/>
              <a:ext cx="228600" cy="228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3864" y="4831317"/>
              <a:ext cx="241300" cy="2413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5100" y="4749800"/>
              <a:ext cx="368300" cy="368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6980" y="4799567"/>
              <a:ext cx="22860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0630" y="4793217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0000" y="4254500"/>
              <a:ext cx="368300" cy="368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1880" y="4295956"/>
              <a:ext cx="228600" cy="2286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5530" y="4289606"/>
              <a:ext cx="241300" cy="2413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8600" y="5016500"/>
              <a:ext cx="368300" cy="368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0480" y="5066267"/>
              <a:ext cx="228600" cy="228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4130" y="5059917"/>
              <a:ext cx="241300" cy="2413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5300" y="3975100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0640" y="4023878"/>
              <a:ext cx="22860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4290" y="4017528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09900" y="3517899"/>
              <a:ext cx="368300" cy="368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69564" y="3560328"/>
              <a:ext cx="241300" cy="2413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46300" y="3149599"/>
              <a:ext cx="355600" cy="368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03450" y="3194049"/>
              <a:ext cx="241300" cy="241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48100" y="4521200"/>
              <a:ext cx="368300" cy="3683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09312" y="4564617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19500" y="3517899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80712" y="3559295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3300" y="3086099"/>
              <a:ext cx="3683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08830" y="3129517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36700" y="3086099"/>
              <a:ext cx="2819400" cy="22860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612900" y="3135867"/>
              <a:ext cx="2667000" cy="2144395"/>
            </a:xfrm>
            <a:custGeom>
              <a:avLst/>
              <a:gdLst/>
              <a:ahLst/>
              <a:cxnLst/>
              <a:rect l="l" t="t" r="r" b="b"/>
              <a:pathLst>
                <a:path w="2667000" h="2144395">
                  <a:moveTo>
                    <a:pt x="0" y="0"/>
                  </a:moveTo>
                  <a:lnTo>
                    <a:pt x="2667000" y="2144157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180399" y="5672566"/>
            <a:ext cx="1146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Calibri"/>
                <a:cs typeface="Calibri"/>
              </a:rPr>
              <a:t>Tumor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Size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9740" y="4044198"/>
            <a:ext cx="41655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libri"/>
                <a:cs typeface="Calibri"/>
              </a:rPr>
              <a:t>Age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747512" y="2755265"/>
            <a:ext cx="3872865" cy="208280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40"/>
              </a:spcBef>
              <a:buChar char="-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Clump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Thickness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40"/>
              </a:spcBef>
              <a:buChar char="-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Uniformity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Cell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Size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40"/>
              </a:spcBef>
              <a:buChar char="-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Uniformity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Cell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Shape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800" spc="-50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5940" y="1002211"/>
            <a:ext cx="7073265" cy="114681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65"/>
              </a:spcBef>
              <a:buFont typeface="Arial"/>
              <a:buChar char="•"/>
              <a:tabLst>
                <a:tab pos="354965" algn="l"/>
              </a:tabLst>
            </a:pPr>
            <a:r>
              <a:rPr sz="3200" i="1" spc="220" dirty="0">
                <a:latin typeface="Georgia"/>
                <a:cs typeface="Georgia"/>
              </a:rPr>
              <a:t>x</a:t>
            </a:r>
            <a:r>
              <a:rPr sz="3200" i="1" spc="185" dirty="0">
                <a:latin typeface="Georgia"/>
                <a:cs typeface="Georgia"/>
              </a:rPr>
              <a:t> </a:t>
            </a:r>
            <a:r>
              <a:rPr sz="3200" dirty="0">
                <a:latin typeface="Calibri"/>
                <a:cs typeface="Calibri"/>
              </a:rPr>
              <a:t>can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multi-</a:t>
            </a:r>
            <a:r>
              <a:rPr sz="3200" spc="-10" dirty="0">
                <a:latin typeface="Calibri"/>
                <a:cs typeface="Calibri"/>
              </a:rPr>
              <a:t>dimensional</a:t>
            </a:r>
            <a:endParaRPr sz="3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"/>
                <a:cs typeface="Arial"/>
              </a:rPr>
              <a:t>–</a:t>
            </a:r>
            <a:r>
              <a:rPr sz="2800" spc="-165" dirty="0">
                <a:latin typeface="Arial"/>
                <a:cs typeface="Arial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dimension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corresponds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attribute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6263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608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Unsupervised</a:t>
            </a:r>
            <a:r>
              <a:rPr b="0" spc="-17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140" y="1016000"/>
            <a:ext cx="6909434" cy="1717039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05765" indent="-342265">
              <a:lnSpc>
                <a:spcPct val="100000"/>
              </a:lnSpc>
              <a:spcBef>
                <a:spcPts val="860"/>
              </a:spcBef>
              <a:buFont typeface="Arial"/>
              <a:buChar char="•"/>
              <a:tabLst>
                <a:tab pos="405765" algn="l"/>
                <a:tab pos="3698240" algn="l"/>
              </a:tabLst>
            </a:pPr>
            <a:r>
              <a:rPr sz="3200" dirty="0">
                <a:latin typeface="Calibri"/>
                <a:cs typeface="Calibri"/>
              </a:rPr>
              <a:t>Given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i="1" spc="75" dirty="0">
                <a:latin typeface="Georgia"/>
                <a:cs typeface="Georgia"/>
              </a:rPr>
              <a:t>x</a:t>
            </a:r>
            <a:r>
              <a:rPr sz="3150" spc="112" baseline="-18518" dirty="0">
                <a:latin typeface="Calibri"/>
                <a:cs typeface="Calibri"/>
              </a:rPr>
              <a:t>1</a:t>
            </a:r>
            <a:r>
              <a:rPr sz="3200" spc="75" dirty="0">
                <a:latin typeface="Calibri"/>
                <a:cs typeface="Calibri"/>
              </a:rPr>
              <a:t>,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i="1" spc="75" dirty="0">
                <a:latin typeface="Georgia"/>
                <a:cs typeface="Georgia"/>
              </a:rPr>
              <a:t>x</a:t>
            </a:r>
            <a:r>
              <a:rPr sz="3150" spc="112" baseline="-18518" dirty="0">
                <a:latin typeface="Calibri"/>
                <a:cs typeface="Calibri"/>
              </a:rPr>
              <a:t>2</a:t>
            </a:r>
            <a:r>
              <a:rPr sz="3200" spc="75" dirty="0">
                <a:latin typeface="Calibri"/>
                <a:cs typeface="Calibri"/>
              </a:rPr>
              <a:t>,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i="1" spc="80" dirty="0">
                <a:latin typeface="Georgia"/>
                <a:cs typeface="Georgia"/>
              </a:rPr>
              <a:t>x</a:t>
            </a:r>
            <a:r>
              <a:rPr sz="3150" spc="120" baseline="-18518" dirty="0">
                <a:latin typeface="Calibri"/>
                <a:cs typeface="Calibri"/>
              </a:rPr>
              <a:t>n</a:t>
            </a:r>
            <a:r>
              <a:rPr sz="3150" baseline="-18518" dirty="0">
                <a:latin typeface="Calibri"/>
                <a:cs typeface="Calibri"/>
              </a:rPr>
              <a:t>	</a:t>
            </a:r>
            <a:r>
              <a:rPr sz="3200" dirty="0">
                <a:latin typeface="Calibri"/>
                <a:cs typeface="Calibri"/>
              </a:rPr>
              <a:t>(without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labels)</a:t>
            </a:r>
            <a:endParaRPr sz="3200">
              <a:latin typeface="Calibri"/>
              <a:cs typeface="Calibri"/>
            </a:endParaRPr>
          </a:p>
          <a:p>
            <a:pPr marL="405765" indent="-342265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405765" algn="l"/>
              </a:tabLst>
            </a:pPr>
            <a:r>
              <a:rPr sz="3200" dirty="0">
                <a:latin typeface="Calibri"/>
                <a:cs typeface="Calibri"/>
              </a:rPr>
              <a:t>Output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hidden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structure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behind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i="1" spc="-25" dirty="0">
                <a:latin typeface="Georgia"/>
                <a:cs typeface="Georgia"/>
              </a:rPr>
              <a:t>x</a:t>
            </a:r>
            <a:r>
              <a:rPr sz="3200" spc="-25" dirty="0">
                <a:latin typeface="Calibri"/>
                <a:cs typeface="Calibri"/>
              </a:rPr>
              <a:t>’s</a:t>
            </a:r>
            <a:endParaRPr sz="3200">
              <a:latin typeface="Calibri"/>
              <a:cs typeface="Calibri"/>
            </a:endParaRPr>
          </a:p>
          <a:p>
            <a:pPr marL="5207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"/>
                <a:cs typeface="Arial"/>
              </a:rPr>
              <a:t>–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dirty="0">
                <a:latin typeface="Calibri"/>
                <a:cs typeface="Calibri"/>
              </a:rPr>
              <a:t>E.g.,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clustering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2675" y="3044736"/>
            <a:ext cx="7954645" cy="2726055"/>
            <a:chOff x="672675" y="3044736"/>
            <a:chExt cx="7954645" cy="2726055"/>
          </a:xfrm>
        </p:grpSpPr>
        <p:sp>
          <p:nvSpPr>
            <p:cNvPr id="5" name="object 5"/>
            <p:cNvSpPr/>
            <p:nvPr/>
          </p:nvSpPr>
          <p:spPr>
            <a:xfrm>
              <a:off x="672668" y="3044735"/>
              <a:ext cx="3598545" cy="2726055"/>
            </a:xfrm>
            <a:custGeom>
              <a:avLst/>
              <a:gdLst/>
              <a:ahLst/>
              <a:cxnLst/>
              <a:rect l="l" t="t" r="r" b="b"/>
              <a:pathLst>
                <a:path w="3598545" h="2726054">
                  <a:moveTo>
                    <a:pt x="3598380" y="2573236"/>
                  </a:moveTo>
                  <a:lnTo>
                    <a:pt x="3451326" y="2487447"/>
                  </a:lnTo>
                  <a:lnTo>
                    <a:pt x="3446132" y="2486888"/>
                  </a:lnTo>
                  <a:lnTo>
                    <a:pt x="3441420" y="2488133"/>
                  </a:lnTo>
                  <a:lnTo>
                    <a:pt x="3436709" y="2489377"/>
                  </a:lnTo>
                  <a:lnTo>
                    <a:pt x="3432467" y="2492413"/>
                  </a:lnTo>
                  <a:lnTo>
                    <a:pt x="3429812" y="2496959"/>
                  </a:lnTo>
                  <a:lnTo>
                    <a:pt x="3427374" y="2504109"/>
                  </a:lnTo>
                  <a:lnTo>
                    <a:pt x="3427844" y="2511399"/>
                  </a:lnTo>
                  <a:lnTo>
                    <a:pt x="3431019" y="2517978"/>
                  </a:lnTo>
                  <a:lnTo>
                    <a:pt x="3436670" y="2523007"/>
                  </a:lnTo>
                  <a:lnTo>
                    <a:pt x="3490099" y="2554186"/>
                  </a:lnTo>
                  <a:lnTo>
                    <a:pt x="183426" y="2554186"/>
                  </a:lnTo>
                  <a:lnTo>
                    <a:pt x="183426" y="108280"/>
                  </a:lnTo>
                  <a:lnTo>
                    <a:pt x="214604" y="161709"/>
                  </a:lnTo>
                  <a:lnTo>
                    <a:pt x="219633" y="167360"/>
                  </a:lnTo>
                  <a:lnTo>
                    <a:pt x="226212" y="170535"/>
                  </a:lnTo>
                  <a:lnTo>
                    <a:pt x="233489" y="171018"/>
                  </a:lnTo>
                  <a:lnTo>
                    <a:pt x="240652" y="168567"/>
                  </a:lnTo>
                  <a:lnTo>
                    <a:pt x="246303" y="163537"/>
                  </a:lnTo>
                  <a:lnTo>
                    <a:pt x="249478" y="156959"/>
                  </a:lnTo>
                  <a:lnTo>
                    <a:pt x="249948" y="149669"/>
                  </a:lnTo>
                  <a:lnTo>
                    <a:pt x="247510" y="142519"/>
                  </a:lnTo>
                  <a:lnTo>
                    <a:pt x="164376" y="0"/>
                  </a:lnTo>
                  <a:lnTo>
                    <a:pt x="81254" y="142519"/>
                  </a:lnTo>
                  <a:lnTo>
                    <a:pt x="78803" y="149669"/>
                  </a:lnTo>
                  <a:lnTo>
                    <a:pt x="79286" y="156959"/>
                  </a:lnTo>
                  <a:lnTo>
                    <a:pt x="82461" y="163537"/>
                  </a:lnTo>
                  <a:lnTo>
                    <a:pt x="88099" y="168567"/>
                  </a:lnTo>
                  <a:lnTo>
                    <a:pt x="95262" y="171018"/>
                  </a:lnTo>
                  <a:lnTo>
                    <a:pt x="102552" y="170535"/>
                  </a:lnTo>
                  <a:lnTo>
                    <a:pt x="109131" y="167360"/>
                  </a:lnTo>
                  <a:lnTo>
                    <a:pt x="114160" y="161709"/>
                  </a:lnTo>
                  <a:lnTo>
                    <a:pt x="145326" y="108280"/>
                  </a:lnTo>
                  <a:lnTo>
                    <a:pt x="145326" y="2554186"/>
                  </a:lnTo>
                  <a:lnTo>
                    <a:pt x="0" y="2554173"/>
                  </a:lnTo>
                  <a:lnTo>
                    <a:pt x="0" y="2592273"/>
                  </a:lnTo>
                  <a:lnTo>
                    <a:pt x="145326" y="2592286"/>
                  </a:lnTo>
                  <a:lnTo>
                    <a:pt x="145326" y="2725623"/>
                  </a:lnTo>
                  <a:lnTo>
                    <a:pt x="183426" y="2725623"/>
                  </a:lnTo>
                  <a:lnTo>
                    <a:pt x="183426" y="2592286"/>
                  </a:lnTo>
                  <a:lnTo>
                    <a:pt x="3490099" y="2592286"/>
                  </a:lnTo>
                  <a:lnTo>
                    <a:pt x="3436670" y="2623451"/>
                  </a:lnTo>
                  <a:lnTo>
                    <a:pt x="3431019" y="2628481"/>
                  </a:lnTo>
                  <a:lnTo>
                    <a:pt x="3427844" y="2635059"/>
                  </a:lnTo>
                  <a:lnTo>
                    <a:pt x="3427374" y="2642349"/>
                  </a:lnTo>
                  <a:lnTo>
                    <a:pt x="3429812" y="2649499"/>
                  </a:lnTo>
                  <a:lnTo>
                    <a:pt x="3434842" y="2655151"/>
                  </a:lnTo>
                  <a:lnTo>
                    <a:pt x="3441420" y="2658326"/>
                  </a:lnTo>
                  <a:lnTo>
                    <a:pt x="3448710" y="2658808"/>
                  </a:lnTo>
                  <a:lnTo>
                    <a:pt x="3455860" y="2656357"/>
                  </a:lnTo>
                  <a:lnTo>
                    <a:pt x="3598380" y="257323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400" y="4254500"/>
              <a:ext cx="368300" cy="368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9909" y="4294906"/>
              <a:ext cx="241300" cy="2413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1800" y="4368800"/>
              <a:ext cx="368300" cy="368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70819" y="44155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70819" y="44155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1800" y="4864100"/>
              <a:ext cx="368300" cy="3683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70819" y="49128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70819" y="49128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4600" y="4749800"/>
              <a:ext cx="368300" cy="3683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13619" y="47985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13619" y="47985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5600" y="3657599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8269" y="3700028"/>
              <a:ext cx="241300" cy="2413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0400" y="3911600"/>
              <a:ext cx="368300" cy="368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3069" y="3949984"/>
              <a:ext cx="241300" cy="241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73300" y="3695699"/>
              <a:ext cx="368300" cy="3683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35969" y="3730039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6600" y="3416299"/>
              <a:ext cx="368300" cy="3683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077459" y="34630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77459" y="34630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1800" y="4368800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34469" y="4409206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800" y="4711700"/>
              <a:ext cx="3683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82309" y="4752106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6100" y="4711700"/>
              <a:ext cx="368300" cy="368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48769" y="4752106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4400" y="4546600"/>
              <a:ext cx="368300" cy="368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7069" y="4584984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8600" y="4622800"/>
              <a:ext cx="368300" cy="3683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573140" y="466753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73140" y="466753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65300" y="3301999"/>
              <a:ext cx="368300" cy="36830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828980" y="33487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28980" y="33487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028768" y="3044735"/>
              <a:ext cx="3598545" cy="2726055"/>
            </a:xfrm>
            <a:custGeom>
              <a:avLst/>
              <a:gdLst/>
              <a:ahLst/>
              <a:cxnLst/>
              <a:rect l="l" t="t" r="r" b="b"/>
              <a:pathLst>
                <a:path w="3598545" h="2726054">
                  <a:moveTo>
                    <a:pt x="3598380" y="2573236"/>
                  </a:moveTo>
                  <a:lnTo>
                    <a:pt x="3451326" y="2487447"/>
                  </a:lnTo>
                  <a:lnTo>
                    <a:pt x="3446132" y="2486888"/>
                  </a:lnTo>
                  <a:lnTo>
                    <a:pt x="3441420" y="2488133"/>
                  </a:lnTo>
                  <a:lnTo>
                    <a:pt x="3436709" y="2489377"/>
                  </a:lnTo>
                  <a:lnTo>
                    <a:pt x="3432467" y="2492413"/>
                  </a:lnTo>
                  <a:lnTo>
                    <a:pt x="3429812" y="2496959"/>
                  </a:lnTo>
                  <a:lnTo>
                    <a:pt x="3427374" y="2504109"/>
                  </a:lnTo>
                  <a:lnTo>
                    <a:pt x="3427844" y="2511399"/>
                  </a:lnTo>
                  <a:lnTo>
                    <a:pt x="3431019" y="2517978"/>
                  </a:lnTo>
                  <a:lnTo>
                    <a:pt x="3436670" y="2523007"/>
                  </a:lnTo>
                  <a:lnTo>
                    <a:pt x="3490099" y="2554186"/>
                  </a:lnTo>
                  <a:lnTo>
                    <a:pt x="183426" y="2554186"/>
                  </a:lnTo>
                  <a:lnTo>
                    <a:pt x="183426" y="108280"/>
                  </a:lnTo>
                  <a:lnTo>
                    <a:pt x="214604" y="161709"/>
                  </a:lnTo>
                  <a:lnTo>
                    <a:pt x="219633" y="167360"/>
                  </a:lnTo>
                  <a:lnTo>
                    <a:pt x="226212" y="170535"/>
                  </a:lnTo>
                  <a:lnTo>
                    <a:pt x="233489" y="171018"/>
                  </a:lnTo>
                  <a:lnTo>
                    <a:pt x="240652" y="168567"/>
                  </a:lnTo>
                  <a:lnTo>
                    <a:pt x="246303" y="163537"/>
                  </a:lnTo>
                  <a:lnTo>
                    <a:pt x="249478" y="156959"/>
                  </a:lnTo>
                  <a:lnTo>
                    <a:pt x="249948" y="149669"/>
                  </a:lnTo>
                  <a:lnTo>
                    <a:pt x="247510" y="142519"/>
                  </a:lnTo>
                  <a:lnTo>
                    <a:pt x="164376" y="0"/>
                  </a:lnTo>
                  <a:lnTo>
                    <a:pt x="81254" y="142519"/>
                  </a:lnTo>
                  <a:lnTo>
                    <a:pt x="78803" y="149669"/>
                  </a:lnTo>
                  <a:lnTo>
                    <a:pt x="79286" y="156959"/>
                  </a:lnTo>
                  <a:lnTo>
                    <a:pt x="82461" y="163537"/>
                  </a:lnTo>
                  <a:lnTo>
                    <a:pt x="88112" y="168567"/>
                  </a:lnTo>
                  <a:lnTo>
                    <a:pt x="95262" y="171018"/>
                  </a:lnTo>
                  <a:lnTo>
                    <a:pt x="102552" y="170535"/>
                  </a:lnTo>
                  <a:lnTo>
                    <a:pt x="109131" y="167360"/>
                  </a:lnTo>
                  <a:lnTo>
                    <a:pt x="114160" y="161709"/>
                  </a:lnTo>
                  <a:lnTo>
                    <a:pt x="145326" y="108280"/>
                  </a:lnTo>
                  <a:lnTo>
                    <a:pt x="145326" y="2554186"/>
                  </a:lnTo>
                  <a:lnTo>
                    <a:pt x="0" y="2554173"/>
                  </a:lnTo>
                  <a:lnTo>
                    <a:pt x="0" y="2592273"/>
                  </a:lnTo>
                  <a:lnTo>
                    <a:pt x="145326" y="2592286"/>
                  </a:lnTo>
                  <a:lnTo>
                    <a:pt x="145326" y="2725623"/>
                  </a:lnTo>
                  <a:lnTo>
                    <a:pt x="183426" y="2725623"/>
                  </a:lnTo>
                  <a:lnTo>
                    <a:pt x="183426" y="2592286"/>
                  </a:lnTo>
                  <a:lnTo>
                    <a:pt x="3490099" y="2592286"/>
                  </a:lnTo>
                  <a:lnTo>
                    <a:pt x="3436670" y="2623451"/>
                  </a:lnTo>
                  <a:lnTo>
                    <a:pt x="3431019" y="2628481"/>
                  </a:lnTo>
                  <a:lnTo>
                    <a:pt x="3427844" y="2635059"/>
                  </a:lnTo>
                  <a:lnTo>
                    <a:pt x="3427374" y="2642349"/>
                  </a:lnTo>
                  <a:lnTo>
                    <a:pt x="3429812" y="2649499"/>
                  </a:lnTo>
                  <a:lnTo>
                    <a:pt x="3434842" y="2655151"/>
                  </a:lnTo>
                  <a:lnTo>
                    <a:pt x="3441420" y="2658326"/>
                  </a:lnTo>
                  <a:lnTo>
                    <a:pt x="3448710" y="2658808"/>
                  </a:lnTo>
                  <a:lnTo>
                    <a:pt x="3455860" y="2656357"/>
                  </a:lnTo>
                  <a:lnTo>
                    <a:pt x="3598380" y="257323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51499" y="4254500"/>
              <a:ext cx="368300" cy="3683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22359" y="4301256"/>
              <a:ext cx="228600" cy="2286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16009" y="4294906"/>
              <a:ext cx="241300" cy="2413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899" y="4368800"/>
              <a:ext cx="368300" cy="3683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26919" y="4415556"/>
              <a:ext cx="228600" cy="2286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126919" y="44155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899" y="4864100"/>
              <a:ext cx="368300" cy="3683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26919" y="4912878"/>
              <a:ext cx="228600" cy="22860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126919" y="49128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0699" y="4749800"/>
              <a:ext cx="368300" cy="3683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69719" y="4798578"/>
              <a:ext cx="228600" cy="2286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669719" y="47985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81699" y="3657599"/>
              <a:ext cx="368300" cy="3683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44369" y="3700028"/>
              <a:ext cx="241300" cy="2413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6499" y="3911600"/>
              <a:ext cx="368300" cy="3683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49169" y="3949984"/>
              <a:ext cx="241300" cy="2413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29399" y="3695699"/>
              <a:ext cx="368300" cy="3683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92069" y="3730039"/>
              <a:ext cx="241300" cy="2413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2699" y="3416299"/>
              <a:ext cx="368300" cy="36830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433559" y="34630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433559" y="34630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7899" y="4368800"/>
              <a:ext cx="368300" cy="3683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90569" y="4409206"/>
              <a:ext cx="241300" cy="2413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3899" y="4711700"/>
              <a:ext cx="368300" cy="36830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38409" y="4752106"/>
              <a:ext cx="241300" cy="24130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2199" y="4711700"/>
              <a:ext cx="368300" cy="36830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04869" y="4752106"/>
              <a:ext cx="241300" cy="24130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0499" y="4546600"/>
              <a:ext cx="368300" cy="36830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73169" y="4584984"/>
              <a:ext cx="241300" cy="24130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54699" y="4622800"/>
              <a:ext cx="368300" cy="36830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29240" y="4667534"/>
              <a:ext cx="228600" cy="22860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929240" y="466753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1399" y="3301999"/>
              <a:ext cx="368300" cy="36830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6185080" y="33487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185080" y="33487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86200" y="3873500"/>
              <a:ext cx="1219200" cy="69850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49699" y="3934978"/>
              <a:ext cx="1079074" cy="534494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3949699" y="3934978"/>
              <a:ext cx="1079500" cy="534670"/>
            </a:xfrm>
            <a:custGeom>
              <a:avLst/>
              <a:gdLst/>
              <a:ahLst/>
              <a:cxnLst/>
              <a:rect l="l" t="t" r="r" b="b"/>
              <a:pathLst>
                <a:path w="1079500" h="534670">
                  <a:moveTo>
                    <a:pt x="0" y="133624"/>
                  </a:moveTo>
                  <a:lnTo>
                    <a:pt x="811828" y="133624"/>
                  </a:lnTo>
                  <a:lnTo>
                    <a:pt x="811828" y="0"/>
                  </a:lnTo>
                  <a:lnTo>
                    <a:pt x="1079075" y="267248"/>
                  </a:lnTo>
                  <a:lnTo>
                    <a:pt x="811828" y="534495"/>
                  </a:lnTo>
                  <a:lnTo>
                    <a:pt x="811828" y="400870"/>
                  </a:lnTo>
                  <a:lnTo>
                    <a:pt x="0" y="400870"/>
                  </a:lnTo>
                  <a:lnTo>
                    <a:pt x="0" y="133624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77169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dirty="0"/>
              <a:t>UNSUPERVISED</a:t>
            </a:r>
            <a:r>
              <a:rPr spc="52" dirty="0"/>
              <a:t> </a:t>
            </a:r>
            <a:r>
              <a:rPr spc="-15"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550" y="1469199"/>
            <a:ext cx="106988" cy="1069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550" y="1781810"/>
            <a:ext cx="106988" cy="1069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550" y="2094422"/>
            <a:ext cx="106988" cy="1069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19739" y="1286389"/>
            <a:ext cx="5575195" cy="971379"/>
          </a:xfrm>
          <a:prstGeom prst="rect">
            <a:avLst/>
          </a:prstGeom>
        </p:spPr>
        <p:txBody>
          <a:bodyPr vert="horz" wrap="square" lIns="0" tIns="103909" rIns="0" bIns="0" rtlCol="0">
            <a:spAutoFit/>
          </a:bodyPr>
          <a:lstStyle/>
          <a:p>
            <a:pPr marL="18893">
              <a:spcBef>
                <a:spcPts val="818"/>
              </a:spcBef>
            </a:pPr>
            <a:r>
              <a:rPr sz="1488" dirty="0">
                <a:latin typeface="Arial MT"/>
                <a:cs typeface="Arial MT"/>
              </a:rPr>
              <a:t>Data without labels </a:t>
            </a:r>
            <a:r>
              <a:rPr sz="1488" i="1" spc="-74" dirty="0">
                <a:latin typeface="Arial"/>
                <a:cs typeface="Arial"/>
              </a:rPr>
              <a:t>y</a:t>
            </a:r>
            <a:endParaRPr sz="1488">
              <a:latin typeface="Arial"/>
              <a:cs typeface="Arial"/>
            </a:endParaRPr>
          </a:p>
          <a:p>
            <a:pPr marL="18893">
              <a:spcBef>
                <a:spcPts val="677"/>
              </a:spcBef>
            </a:pPr>
            <a:r>
              <a:rPr sz="1488" dirty="0">
                <a:latin typeface="Arial MT"/>
                <a:cs typeface="Arial MT"/>
              </a:rPr>
              <a:t>Search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for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patterns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within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inputs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b="1" spc="-74" dirty="0">
                <a:latin typeface="Arial"/>
                <a:cs typeface="Arial"/>
              </a:rPr>
              <a:t>x</a:t>
            </a:r>
            <a:endParaRPr sz="1488">
              <a:latin typeface="Arial"/>
              <a:cs typeface="Arial"/>
            </a:endParaRPr>
          </a:p>
          <a:p>
            <a:pPr marL="18893">
              <a:spcBef>
                <a:spcPts val="677"/>
              </a:spcBef>
            </a:pPr>
            <a:r>
              <a:rPr sz="1488" i="1" dirty="0">
                <a:latin typeface="Arial"/>
                <a:cs typeface="Arial"/>
              </a:rPr>
              <a:t>Unsupervised</a:t>
            </a:r>
            <a:r>
              <a:rPr sz="1488" i="1" spc="156" dirty="0">
                <a:latin typeface="Arial"/>
                <a:cs typeface="Arial"/>
              </a:rPr>
              <a:t> </a:t>
            </a:r>
            <a:r>
              <a:rPr sz="1488" dirty="0">
                <a:latin typeface="Arial MT"/>
                <a:cs typeface="Arial MT"/>
              </a:rPr>
              <a:t>as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there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no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“true”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output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we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can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optimize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against</a:t>
            </a:r>
            <a:endParaRPr sz="1488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49546" y="2926635"/>
            <a:ext cx="2228378" cy="2276554"/>
            <a:chOff x="571083" y="1392674"/>
            <a:chExt cx="1497965" cy="1530350"/>
          </a:xfrm>
        </p:grpSpPr>
        <p:sp>
          <p:nvSpPr>
            <p:cNvPr id="8" name="object 8"/>
            <p:cNvSpPr/>
            <p:nvPr/>
          </p:nvSpPr>
          <p:spPr>
            <a:xfrm>
              <a:off x="575528" y="1397119"/>
              <a:ext cx="1489075" cy="1521460"/>
            </a:xfrm>
            <a:custGeom>
              <a:avLst/>
              <a:gdLst/>
              <a:ahLst/>
              <a:cxnLst/>
              <a:rect l="l" t="t" r="r" b="b"/>
              <a:pathLst>
                <a:path w="1489075" h="1521460">
                  <a:moveTo>
                    <a:pt x="1488537" y="0"/>
                  </a:moveTo>
                  <a:lnTo>
                    <a:pt x="0" y="0"/>
                  </a:lnTo>
                  <a:lnTo>
                    <a:pt x="0" y="1521230"/>
                  </a:lnTo>
                  <a:lnTo>
                    <a:pt x="1488537" y="1521230"/>
                  </a:lnTo>
                  <a:lnTo>
                    <a:pt x="1488537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5528" y="1397119"/>
              <a:ext cx="1489075" cy="1521460"/>
            </a:xfrm>
            <a:custGeom>
              <a:avLst/>
              <a:gdLst/>
              <a:ahLst/>
              <a:cxnLst/>
              <a:rect l="l" t="t" r="r" b="b"/>
              <a:pathLst>
                <a:path w="1489075" h="1521460">
                  <a:moveTo>
                    <a:pt x="0" y="1365637"/>
                  </a:moveTo>
                  <a:lnTo>
                    <a:pt x="1488537" y="1365637"/>
                  </a:lnTo>
                </a:path>
                <a:path w="1489075" h="1521460">
                  <a:moveTo>
                    <a:pt x="0" y="1077504"/>
                  </a:moveTo>
                  <a:lnTo>
                    <a:pt x="1488537" y="1077504"/>
                  </a:lnTo>
                </a:path>
                <a:path w="1489075" h="1521460">
                  <a:moveTo>
                    <a:pt x="0" y="789452"/>
                  </a:moveTo>
                  <a:lnTo>
                    <a:pt x="1488537" y="789452"/>
                  </a:lnTo>
                </a:path>
                <a:path w="1489075" h="1521460">
                  <a:moveTo>
                    <a:pt x="0" y="501319"/>
                  </a:moveTo>
                  <a:lnTo>
                    <a:pt x="1488537" y="501319"/>
                  </a:lnTo>
                </a:path>
                <a:path w="1489075" h="1521460">
                  <a:moveTo>
                    <a:pt x="0" y="213187"/>
                  </a:moveTo>
                  <a:lnTo>
                    <a:pt x="1488537" y="213187"/>
                  </a:lnTo>
                </a:path>
                <a:path w="1489075" h="1521460">
                  <a:moveTo>
                    <a:pt x="67635" y="1521230"/>
                  </a:moveTo>
                  <a:lnTo>
                    <a:pt x="67635" y="0"/>
                  </a:lnTo>
                </a:path>
                <a:path w="1489075" h="1521460">
                  <a:moveTo>
                    <a:pt x="526381" y="1521230"/>
                  </a:moveTo>
                  <a:lnTo>
                    <a:pt x="526381" y="0"/>
                  </a:lnTo>
                </a:path>
                <a:path w="1489075" h="1521460">
                  <a:moveTo>
                    <a:pt x="985128" y="1521230"/>
                  </a:moveTo>
                  <a:lnTo>
                    <a:pt x="985128" y="0"/>
                  </a:lnTo>
                </a:path>
                <a:path w="1489075" h="1521460">
                  <a:moveTo>
                    <a:pt x="1443795" y="1521230"/>
                  </a:moveTo>
                  <a:lnTo>
                    <a:pt x="1443795" y="0"/>
                  </a:lnTo>
                </a:path>
              </a:pathLst>
            </a:custGeom>
            <a:ln w="425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5528" y="1397119"/>
              <a:ext cx="1489075" cy="1521460"/>
            </a:xfrm>
            <a:custGeom>
              <a:avLst/>
              <a:gdLst/>
              <a:ahLst/>
              <a:cxnLst/>
              <a:rect l="l" t="t" r="r" b="b"/>
              <a:pathLst>
                <a:path w="1489075" h="1521460">
                  <a:moveTo>
                    <a:pt x="0" y="1509663"/>
                  </a:moveTo>
                  <a:lnTo>
                    <a:pt x="1488537" y="1509663"/>
                  </a:lnTo>
                </a:path>
                <a:path w="1489075" h="1521460">
                  <a:moveTo>
                    <a:pt x="0" y="1221610"/>
                  </a:moveTo>
                  <a:lnTo>
                    <a:pt x="1488537" y="1221610"/>
                  </a:lnTo>
                </a:path>
                <a:path w="1489075" h="1521460">
                  <a:moveTo>
                    <a:pt x="0" y="933478"/>
                  </a:moveTo>
                  <a:lnTo>
                    <a:pt x="1488537" y="933478"/>
                  </a:lnTo>
                </a:path>
                <a:path w="1489075" h="1521460">
                  <a:moveTo>
                    <a:pt x="0" y="645346"/>
                  </a:moveTo>
                  <a:lnTo>
                    <a:pt x="1488537" y="645346"/>
                  </a:lnTo>
                </a:path>
                <a:path w="1489075" h="1521460">
                  <a:moveTo>
                    <a:pt x="0" y="357213"/>
                  </a:moveTo>
                  <a:lnTo>
                    <a:pt x="1488537" y="357213"/>
                  </a:lnTo>
                </a:path>
                <a:path w="1489075" h="1521460">
                  <a:moveTo>
                    <a:pt x="0" y="69161"/>
                  </a:moveTo>
                  <a:lnTo>
                    <a:pt x="1488537" y="69161"/>
                  </a:lnTo>
                </a:path>
                <a:path w="1489075" h="1521460">
                  <a:moveTo>
                    <a:pt x="297048" y="1521230"/>
                  </a:moveTo>
                  <a:lnTo>
                    <a:pt x="297048" y="0"/>
                  </a:lnTo>
                </a:path>
                <a:path w="1489075" h="1521460">
                  <a:moveTo>
                    <a:pt x="755715" y="1521230"/>
                  </a:moveTo>
                  <a:lnTo>
                    <a:pt x="755715" y="0"/>
                  </a:lnTo>
                </a:path>
                <a:path w="1489075" h="1521460">
                  <a:moveTo>
                    <a:pt x="1214461" y="1521230"/>
                  </a:moveTo>
                  <a:lnTo>
                    <a:pt x="1214461" y="0"/>
                  </a:lnTo>
                </a:path>
              </a:pathLst>
            </a:custGeom>
            <a:ln w="85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39509" y="4888883"/>
            <a:ext cx="542217" cy="387239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 marL="56678">
              <a:spcBef>
                <a:spcPts val="164"/>
              </a:spcBef>
            </a:pPr>
            <a:r>
              <a:rPr sz="1190" b="1" spc="-223" dirty="0">
                <a:solidFill>
                  <a:srgbClr val="619CFF"/>
                </a:solidFill>
                <a:latin typeface="Arial"/>
                <a:cs typeface="Arial"/>
              </a:rPr>
              <a:t>●</a:t>
            </a:r>
            <a:r>
              <a:rPr sz="1190" b="1" spc="-431" dirty="0">
                <a:solidFill>
                  <a:srgbClr val="619CFF"/>
                </a:solidFill>
                <a:latin typeface="Arial"/>
                <a:cs typeface="Arial"/>
              </a:rPr>
              <a:t>●●</a:t>
            </a:r>
            <a:r>
              <a:rPr sz="1190" b="1" spc="-640" dirty="0">
                <a:solidFill>
                  <a:srgbClr val="619CFF"/>
                </a:solidFill>
                <a:latin typeface="Arial"/>
                <a:cs typeface="Arial"/>
              </a:rPr>
              <a:t>●</a:t>
            </a:r>
            <a:r>
              <a:rPr sz="1785" b="1" spc="-33" baseline="31250" dirty="0">
                <a:solidFill>
                  <a:srgbClr val="619CFF"/>
                </a:solidFill>
                <a:latin typeface="Arial"/>
                <a:cs typeface="Arial"/>
              </a:rPr>
              <a:t>●</a:t>
            </a:r>
            <a:r>
              <a:rPr sz="1190" b="1" spc="-840" dirty="0">
                <a:solidFill>
                  <a:srgbClr val="619CFF"/>
                </a:solidFill>
                <a:latin typeface="Arial"/>
                <a:cs typeface="Arial"/>
              </a:rPr>
              <a:t>●●</a:t>
            </a:r>
            <a:r>
              <a:rPr sz="1190" b="1" spc="-223" dirty="0">
                <a:solidFill>
                  <a:srgbClr val="619CFF"/>
                </a:solidFill>
                <a:latin typeface="Arial"/>
                <a:cs typeface="Arial"/>
              </a:rPr>
              <a:t>●</a:t>
            </a:r>
            <a:r>
              <a:rPr sz="1785" b="1" spc="-335" baseline="31250" dirty="0">
                <a:solidFill>
                  <a:srgbClr val="619CFF"/>
                </a:solidFill>
                <a:latin typeface="Arial"/>
                <a:cs typeface="Arial"/>
              </a:rPr>
              <a:t>●</a:t>
            </a:r>
            <a:r>
              <a:rPr sz="1190" b="1" spc="97" dirty="0">
                <a:solidFill>
                  <a:srgbClr val="619CFF"/>
                </a:solidFill>
                <a:latin typeface="Arial"/>
                <a:cs typeface="Arial"/>
              </a:rPr>
              <a:t>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0364" y="4974561"/>
            <a:ext cx="276776" cy="204112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>
              <a:spcBef>
                <a:spcPts val="164"/>
              </a:spcBef>
            </a:pPr>
            <a:r>
              <a:rPr sz="1190" b="1" spc="-37" dirty="0">
                <a:solidFill>
                  <a:srgbClr val="619CFF"/>
                </a:solidFill>
                <a:latin typeface="Arial"/>
                <a:cs typeface="Arial"/>
              </a:rPr>
              <a:t>●●●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0882" y="4546054"/>
            <a:ext cx="121857" cy="204112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>
              <a:spcBef>
                <a:spcPts val="164"/>
              </a:spcBef>
            </a:pPr>
            <a:r>
              <a:rPr sz="1190" b="1" spc="149" dirty="0">
                <a:solidFill>
                  <a:srgbClr val="619CFF"/>
                </a:solidFill>
                <a:latin typeface="Arial"/>
                <a:cs typeface="Arial"/>
              </a:rPr>
              <a:t>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1917" y="4631731"/>
            <a:ext cx="420360" cy="277465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 marL="86904" algn="ctr">
              <a:lnSpc>
                <a:spcPts val="1049"/>
              </a:lnSpc>
              <a:spcBef>
                <a:spcPts val="164"/>
              </a:spcBef>
            </a:pPr>
            <a:r>
              <a:rPr sz="1190" b="1" spc="149" dirty="0">
                <a:solidFill>
                  <a:srgbClr val="619CFF"/>
                </a:solidFill>
                <a:latin typeface="Arial"/>
                <a:cs typeface="Arial"/>
              </a:rPr>
              <a:t>●</a:t>
            </a:r>
            <a:endParaRPr sz="1190">
              <a:latin typeface="Arial"/>
              <a:cs typeface="Arial"/>
            </a:endParaRPr>
          </a:p>
          <a:p>
            <a:pPr marL="18893" algn="ctr">
              <a:lnSpc>
                <a:spcPts val="1049"/>
              </a:lnSpc>
            </a:pPr>
            <a:r>
              <a:rPr sz="1190" b="1" spc="-119" dirty="0">
                <a:solidFill>
                  <a:srgbClr val="619CFF"/>
                </a:solidFill>
                <a:latin typeface="Arial"/>
                <a:cs typeface="Arial"/>
              </a:rPr>
              <a:t>●</a:t>
            </a:r>
            <a:r>
              <a:rPr sz="1785" b="1" spc="-179" baseline="-31250" dirty="0">
                <a:solidFill>
                  <a:srgbClr val="619CFF"/>
                </a:solidFill>
                <a:latin typeface="Arial"/>
                <a:cs typeface="Arial"/>
              </a:rPr>
              <a:t>●</a:t>
            </a:r>
            <a:r>
              <a:rPr sz="1190" b="1" spc="-119" dirty="0">
                <a:solidFill>
                  <a:srgbClr val="619CFF"/>
                </a:solidFill>
                <a:latin typeface="Arial"/>
                <a:cs typeface="Arial"/>
              </a:rPr>
              <a:t>●●●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83315" y="3945952"/>
            <a:ext cx="481760" cy="204112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>
              <a:spcBef>
                <a:spcPts val="164"/>
              </a:spcBef>
            </a:pPr>
            <a:r>
              <a:rPr sz="1190" b="1" spc="-208" dirty="0">
                <a:solidFill>
                  <a:srgbClr val="F8766D"/>
                </a:solidFill>
                <a:latin typeface="Arial"/>
                <a:cs typeface="Arial"/>
              </a:rPr>
              <a:t>●●●●●●●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24351" y="4203102"/>
            <a:ext cx="507265" cy="387239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 marL="56678">
              <a:spcBef>
                <a:spcPts val="164"/>
              </a:spcBef>
            </a:pPr>
            <a:r>
              <a:rPr sz="1190" b="1" spc="-141" dirty="0">
                <a:solidFill>
                  <a:srgbClr val="F8766D"/>
                </a:solidFill>
                <a:latin typeface="Arial"/>
                <a:cs typeface="Arial"/>
              </a:rPr>
              <a:t>●●</a:t>
            </a:r>
            <a:r>
              <a:rPr sz="1190" b="1" spc="60" dirty="0">
                <a:solidFill>
                  <a:srgbClr val="F8766D"/>
                </a:solidFill>
                <a:latin typeface="Arial"/>
                <a:cs typeface="Arial"/>
              </a:rPr>
              <a:t>●</a:t>
            </a:r>
            <a:r>
              <a:rPr sz="1190" b="1" spc="-757" dirty="0">
                <a:solidFill>
                  <a:srgbClr val="F8766D"/>
                </a:solidFill>
                <a:latin typeface="Arial"/>
                <a:cs typeface="Arial"/>
              </a:rPr>
              <a:t>●</a:t>
            </a:r>
            <a:r>
              <a:rPr sz="1785" b="1" spc="-211" baseline="31250" dirty="0">
                <a:solidFill>
                  <a:srgbClr val="F8766D"/>
                </a:solidFill>
                <a:latin typeface="Arial"/>
                <a:cs typeface="Arial"/>
              </a:rPr>
              <a:t>●</a:t>
            </a:r>
            <a:r>
              <a:rPr sz="1190" b="1" spc="179" dirty="0">
                <a:solidFill>
                  <a:srgbClr val="F8766D"/>
                </a:solidFill>
                <a:latin typeface="Arial"/>
                <a:cs typeface="Arial"/>
              </a:rPr>
              <a:t>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13762" y="4031749"/>
            <a:ext cx="523324" cy="204112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 marL="37785">
              <a:spcBef>
                <a:spcPts val="164"/>
              </a:spcBef>
            </a:pPr>
            <a:r>
              <a:rPr sz="1785" b="1" spc="-167" baseline="-31250" dirty="0">
                <a:solidFill>
                  <a:srgbClr val="F8766D"/>
                </a:solidFill>
                <a:latin typeface="Arial"/>
                <a:cs typeface="Arial"/>
              </a:rPr>
              <a:t>●</a:t>
            </a:r>
            <a:r>
              <a:rPr sz="1190" b="1" spc="-112" dirty="0">
                <a:solidFill>
                  <a:srgbClr val="F8766D"/>
                </a:solidFill>
                <a:latin typeface="Arial"/>
                <a:cs typeface="Arial"/>
              </a:rPr>
              <a:t>●●●●●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78621" y="4117427"/>
            <a:ext cx="140750" cy="204112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>
              <a:spcBef>
                <a:spcPts val="164"/>
              </a:spcBef>
            </a:pPr>
            <a:r>
              <a:rPr sz="1190" b="1" spc="149" dirty="0">
                <a:solidFill>
                  <a:srgbClr val="F8766D"/>
                </a:solidFill>
                <a:latin typeface="Arial"/>
                <a:cs typeface="Arial"/>
              </a:rPr>
              <a:t>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90416" y="3603122"/>
            <a:ext cx="310783" cy="204112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>
              <a:spcBef>
                <a:spcPts val="164"/>
              </a:spcBef>
            </a:pPr>
            <a:r>
              <a:rPr sz="1190" b="1" spc="223" dirty="0">
                <a:solidFill>
                  <a:srgbClr val="F8766D"/>
                </a:solidFill>
                <a:latin typeface="Arial"/>
                <a:cs typeface="Arial"/>
              </a:rPr>
              <a:t>●</a:t>
            </a:r>
            <a:r>
              <a:rPr sz="1190" b="1" spc="60" dirty="0">
                <a:solidFill>
                  <a:srgbClr val="F8766D"/>
                </a:solidFill>
                <a:latin typeface="Arial"/>
                <a:cs typeface="Arial"/>
              </a:rPr>
              <a:t> </a:t>
            </a:r>
            <a:r>
              <a:rPr sz="1190" b="1" spc="149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90416" y="3688800"/>
            <a:ext cx="583780" cy="204112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>
              <a:spcBef>
                <a:spcPts val="164"/>
              </a:spcBef>
            </a:pPr>
            <a:r>
              <a:rPr sz="1190" b="1" spc="119" dirty="0">
                <a:solidFill>
                  <a:srgbClr val="F8766D"/>
                </a:solidFill>
                <a:latin typeface="Arial"/>
                <a:cs typeface="Arial"/>
              </a:rPr>
              <a:t>●●</a:t>
            </a:r>
            <a:r>
              <a:rPr sz="1190" b="1" spc="119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r>
              <a:rPr sz="1190" b="1" spc="617" dirty="0">
                <a:solidFill>
                  <a:srgbClr val="00BA38"/>
                </a:solidFill>
                <a:latin typeface="Arial"/>
                <a:cs typeface="Arial"/>
              </a:rPr>
              <a:t> </a:t>
            </a:r>
            <a:r>
              <a:rPr sz="1190" b="1" spc="149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88009" y="3774477"/>
            <a:ext cx="447754" cy="204112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>
              <a:spcBef>
                <a:spcPts val="164"/>
              </a:spcBef>
            </a:pPr>
            <a:r>
              <a:rPr sz="1190" b="1" spc="-164" dirty="0">
                <a:solidFill>
                  <a:srgbClr val="F8766D"/>
                </a:solidFill>
                <a:latin typeface="Arial"/>
                <a:cs typeface="Arial"/>
              </a:rPr>
              <a:t>●●●●●</a:t>
            </a:r>
            <a:r>
              <a:rPr sz="1190" b="1" spc="-164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85723" y="3860275"/>
            <a:ext cx="720751" cy="204112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>
              <a:spcBef>
                <a:spcPts val="164"/>
              </a:spcBef>
            </a:pPr>
            <a:r>
              <a:rPr sz="1190" b="1" spc="223" dirty="0">
                <a:solidFill>
                  <a:srgbClr val="F8766D"/>
                </a:solidFill>
                <a:latin typeface="Arial"/>
                <a:cs typeface="Arial"/>
              </a:rPr>
              <a:t>●</a:t>
            </a:r>
            <a:r>
              <a:rPr sz="1190" b="1" spc="7" dirty="0">
                <a:solidFill>
                  <a:srgbClr val="F8766D"/>
                </a:solidFill>
                <a:latin typeface="Arial"/>
                <a:cs typeface="Arial"/>
              </a:rPr>
              <a:t> </a:t>
            </a:r>
            <a:r>
              <a:rPr sz="1190" b="1" dirty="0">
                <a:solidFill>
                  <a:srgbClr val="F8766D"/>
                </a:solidFill>
                <a:latin typeface="Arial"/>
                <a:cs typeface="Arial"/>
              </a:rPr>
              <a:t>●●●</a:t>
            </a:r>
            <a:r>
              <a:rPr sz="1190" b="1" spc="208" dirty="0">
                <a:solidFill>
                  <a:srgbClr val="F8766D"/>
                </a:solidFill>
                <a:latin typeface="Arial"/>
                <a:cs typeface="Arial"/>
              </a:rPr>
              <a:t>  </a:t>
            </a:r>
            <a:r>
              <a:rPr sz="1190" b="1" spc="149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59732" y="3174496"/>
            <a:ext cx="659350" cy="204112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 marL="37785">
              <a:spcBef>
                <a:spcPts val="164"/>
              </a:spcBef>
            </a:pPr>
            <a:r>
              <a:rPr sz="1785" b="1" spc="-155" baseline="-31250" dirty="0">
                <a:solidFill>
                  <a:srgbClr val="00BA38"/>
                </a:solidFill>
                <a:latin typeface="Arial"/>
                <a:cs typeface="Arial"/>
              </a:rPr>
              <a:t>●●</a:t>
            </a:r>
            <a:r>
              <a:rPr sz="1190" b="1" spc="-104" dirty="0">
                <a:solidFill>
                  <a:srgbClr val="00BA38"/>
                </a:solidFill>
                <a:latin typeface="Arial"/>
                <a:cs typeface="Arial"/>
              </a:rPr>
              <a:t>●●</a:t>
            </a:r>
            <a:r>
              <a:rPr sz="1190" b="1" spc="662" dirty="0">
                <a:solidFill>
                  <a:srgbClr val="00BA38"/>
                </a:solidFill>
                <a:latin typeface="Arial"/>
                <a:cs typeface="Arial"/>
              </a:rPr>
              <a:t> </a:t>
            </a:r>
            <a:r>
              <a:rPr sz="1190" b="1" spc="149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95110" y="2917343"/>
            <a:ext cx="481760" cy="204112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>
              <a:spcBef>
                <a:spcPts val="164"/>
              </a:spcBef>
            </a:pPr>
            <a:r>
              <a:rPr sz="1785" b="1" spc="335" baseline="-31250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r>
              <a:rPr sz="1785" b="1" spc="491" baseline="-31250" dirty="0">
                <a:solidFill>
                  <a:srgbClr val="00BA38"/>
                </a:solidFill>
                <a:latin typeface="Arial"/>
                <a:cs typeface="Arial"/>
              </a:rPr>
              <a:t> </a:t>
            </a:r>
            <a:r>
              <a:rPr sz="1190" b="1" spc="-37" dirty="0">
                <a:solidFill>
                  <a:srgbClr val="00BA38"/>
                </a:solidFill>
                <a:latin typeface="Arial"/>
                <a:cs typeface="Arial"/>
              </a:rPr>
              <a:t>●●●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61055" y="3431647"/>
            <a:ext cx="242769" cy="204112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>
              <a:spcBef>
                <a:spcPts val="164"/>
              </a:spcBef>
            </a:pPr>
            <a:r>
              <a:rPr sz="1190" b="1" spc="-126" dirty="0">
                <a:solidFill>
                  <a:srgbClr val="00BA38"/>
                </a:solidFill>
                <a:latin typeface="Arial"/>
                <a:cs typeface="Arial"/>
              </a:rPr>
              <a:t>●●●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89094" y="3260173"/>
            <a:ext cx="796321" cy="204112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 marL="37785">
              <a:spcBef>
                <a:spcPts val="164"/>
              </a:spcBef>
            </a:pPr>
            <a:r>
              <a:rPr sz="1785" b="1" spc="-266" baseline="-31250" dirty="0">
                <a:solidFill>
                  <a:srgbClr val="00BA38"/>
                </a:solidFill>
                <a:latin typeface="Arial"/>
                <a:cs typeface="Arial"/>
              </a:rPr>
              <a:t>●●●●</a:t>
            </a:r>
            <a:r>
              <a:rPr sz="1190" b="1" spc="-179" dirty="0">
                <a:solidFill>
                  <a:srgbClr val="00BA38"/>
                </a:solidFill>
                <a:latin typeface="Arial"/>
                <a:cs typeface="Arial"/>
              </a:rPr>
              <a:t>●●●</a:t>
            </a:r>
            <a:r>
              <a:rPr sz="1190" b="1" spc="372" dirty="0">
                <a:solidFill>
                  <a:srgbClr val="00BA38"/>
                </a:solidFill>
                <a:latin typeface="Arial"/>
                <a:cs typeface="Arial"/>
              </a:rPr>
              <a:t> </a:t>
            </a:r>
            <a:r>
              <a:rPr sz="1190" b="1" spc="149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238433" y="3088817"/>
            <a:ext cx="849221" cy="204112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 marL="56678">
              <a:spcBef>
                <a:spcPts val="164"/>
              </a:spcBef>
            </a:pPr>
            <a:r>
              <a:rPr sz="1190" b="1" spc="-341" dirty="0">
                <a:solidFill>
                  <a:srgbClr val="00BA38"/>
                </a:solidFill>
                <a:latin typeface="Arial"/>
                <a:cs typeface="Arial"/>
              </a:rPr>
              <a:t>●●●</a:t>
            </a:r>
            <a:r>
              <a:rPr sz="1190" b="1" spc="67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r>
              <a:rPr sz="1190" b="1" spc="-751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r>
              <a:rPr sz="1785" b="1" spc="100" baseline="31250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r>
              <a:rPr sz="1190" b="1" spc="-134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r>
              <a:rPr sz="1190" b="1" spc="186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r>
              <a:rPr sz="1190" b="1" spc="513" dirty="0">
                <a:solidFill>
                  <a:srgbClr val="00BA38"/>
                </a:solidFill>
                <a:latin typeface="Arial"/>
                <a:cs typeface="Arial"/>
              </a:rPr>
              <a:t> </a:t>
            </a:r>
            <a:r>
              <a:rPr sz="1190" b="1" spc="149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136146" y="3345970"/>
            <a:ext cx="883227" cy="380058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 marR="45342" algn="r">
              <a:lnSpc>
                <a:spcPts val="1391"/>
              </a:lnSpc>
              <a:spcBef>
                <a:spcPts val="164"/>
              </a:spcBef>
            </a:pPr>
            <a:r>
              <a:rPr sz="1190" b="1" spc="112" dirty="0">
                <a:solidFill>
                  <a:srgbClr val="00BA38"/>
                </a:solidFill>
                <a:latin typeface="Arial"/>
                <a:cs typeface="Arial"/>
              </a:rPr>
              <a:t>●●</a:t>
            </a:r>
            <a:endParaRPr sz="1190">
              <a:latin typeface="Arial"/>
              <a:cs typeface="Arial"/>
            </a:endParaRPr>
          </a:p>
          <a:p>
            <a:pPr marL="56678">
              <a:lnSpc>
                <a:spcPts val="1391"/>
              </a:lnSpc>
            </a:pPr>
            <a:r>
              <a:rPr sz="1190" b="1" spc="-216" dirty="0">
                <a:solidFill>
                  <a:srgbClr val="F8766D"/>
                </a:solidFill>
                <a:latin typeface="Arial"/>
                <a:cs typeface="Arial"/>
              </a:rPr>
              <a:t>●</a:t>
            </a:r>
            <a:r>
              <a:rPr sz="1190" b="1" spc="-7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r>
              <a:rPr sz="1190" b="1" spc="431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r>
              <a:rPr sz="1190" b="1" spc="-216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r>
              <a:rPr sz="1190" b="1" spc="-7" dirty="0">
                <a:solidFill>
                  <a:srgbClr val="00BA38"/>
                </a:solidFill>
                <a:latin typeface="Arial"/>
                <a:cs typeface="Arial"/>
              </a:rPr>
              <a:t>●●</a:t>
            </a:r>
            <a:r>
              <a:rPr sz="1190" b="1" spc="193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r>
              <a:rPr sz="1190" b="1" spc="-833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r>
              <a:rPr sz="1785" b="1" spc="469" baseline="31250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endParaRPr sz="1785" baseline="3125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51906" y="2928996"/>
            <a:ext cx="2223655" cy="2271831"/>
            <a:chOff x="572670" y="1394261"/>
            <a:chExt cx="1494790" cy="1527175"/>
          </a:xfrm>
        </p:grpSpPr>
        <p:sp>
          <p:nvSpPr>
            <p:cNvPr id="30" name="object 30"/>
            <p:cNvSpPr/>
            <p:nvPr/>
          </p:nvSpPr>
          <p:spPr>
            <a:xfrm>
              <a:off x="712003" y="1695614"/>
              <a:ext cx="1022985" cy="1106805"/>
            </a:xfrm>
            <a:custGeom>
              <a:avLst/>
              <a:gdLst/>
              <a:ahLst/>
              <a:cxnLst/>
              <a:rect l="l" t="t" r="r" b="b"/>
              <a:pathLst>
                <a:path w="1022985" h="1106805">
                  <a:moveTo>
                    <a:pt x="643900" y="474892"/>
                  </a:moveTo>
                  <a:lnTo>
                    <a:pt x="718122" y="400590"/>
                  </a:lnTo>
                </a:path>
                <a:path w="1022985" h="1106805">
                  <a:moveTo>
                    <a:pt x="643900" y="400590"/>
                  </a:moveTo>
                  <a:lnTo>
                    <a:pt x="718122" y="474892"/>
                  </a:lnTo>
                </a:path>
                <a:path w="1022985" h="1106805">
                  <a:moveTo>
                    <a:pt x="948178" y="74302"/>
                  </a:moveTo>
                  <a:lnTo>
                    <a:pt x="1022400" y="0"/>
                  </a:lnTo>
                </a:path>
                <a:path w="1022985" h="1106805">
                  <a:moveTo>
                    <a:pt x="948178" y="0"/>
                  </a:moveTo>
                  <a:lnTo>
                    <a:pt x="1022400" y="74302"/>
                  </a:lnTo>
                </a:path>
                <a:path w="1022985" h="1106805">
                  <a:moveTo>
                    <a:pt x="0" y="1106582"/>
                  </a:moveTo>
                  <a:lnTo>
                    <a:pt x="74302" y="1032360"/>
                  </a:lnTo>
                </a:path>
                <a:path w="1022985" h="1106805">
                  <a:moveTo>
                    <a:pt x="0" y="1032360"/>
                  </a:moveTo>
                  <a:lnTo>
                    <a:pt x="74302" y="1106582"/>
                  </a:lnTo>
                </a:path>
              </a:pathLst>
            </a:custGeom>
            <a:ln w="57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75950" y="1616251"/>
              <a:ext cx="1034415" cy="1034415"/>
            </a:xfrm>
            <a:custGeom>
              <a:avLst/>
              <a:gdLst/>
              <a:ahLst/>
              <a:cxnLst/>
              <a:rect l="l" t="t" r="r" b="b"/>
              <a:pathLst>
                <a:path w="1034414" h="1034414">
                  <a:moveTo>
                    <a:pt x="517064" y="0"/>
                  </a:moveTo>
                  <a:lnTo>
                    <a:pt x="470180" y="2123"/>
                  </a:lnTo>
                  <a:lnTo>
                    <a:pt x="424439" y="8370"/>
                  </a:lnTo>
                  <a:lnTo>
                    <a:pt x="380027" y="18554"/>
                  </a:lnTo>
                  <a:lnTo>
                    <a:pt x="337131" y="32488"/>
                  </a:lnTo>
                  <a:lnTo>
                    <a:pt x="295936" y="49986"/>
                  </a:lnTo>
                  <a:lnTo>
                    <a:pt x="256629" y="70863"/>
                  </a:lnTo>
                  <a:lnTo>
                    <a:pt x="219396" y="94931"/>
                  </a:lnTo>
                  <a:lnTo>
                    <a:pt x="184423" y="122005"/>
                  </a:lnTo>
                  <a:lnTo>
                    <a:pt x="151898" y="151898"/>
                  </a:lnTo>
                  <a:lnTo>
                    <a:pt x="122005" y="184423"/>
                  </a:lnTo>
                  <a:lnTo>
                    <a:pt x="94931" y="219396"/>
                  </a:lnTo>
                  <a:lnTo>
                    <a:pt x="70863" y="256629"/>
                  </a:lnTo>
                  <a:lnTo>
                    <a:pt x="49986" y="295936"/>
                  </a:lnTo>
                  <a:lnTo>
                    <a:pt x="32488" y="337131"/>
                  </a:lnTo>
                  <a:lnTo>
                    <a:pt x="18554" y="380027"/>
                  </a:lnTo>
                  <a:lnTo>
                    <a:pt x="8370" y="424439"/>
                  </a:lnTo>
                  <a:lnTo>
                    <a:pt x="2123" y="470180"/>
                  </a:lnTo>
                  <a:lnTo>
                    <a:pt x="0" y="517064"/>
                  </a:lnTo>
                  <a:lnTo>
                    <a:pt x="2123" y="563960"/>
                  </a:lnTo>
                  <a:lnTo>
                    <a:pt x="8370" y="609712"/>
                  </a:lnTo>
                  <a:lnTo>
                    <a:pt x="18554" y="654134"/>
                  </a:lnTo>
                  <a:lnTo>
                    <a:pt x="32488" y="697039"/>
                  </a:lnTo>
                  <a:lnTo>
                    <a:pt x="49986" y="738241"/>
                  </a:lnTo>
                  <a:lnTo>
                    <a:pt x="70863" y="777555"/>
                  </a:lnTo>
                  <a:lnTo>
                    <a:pt x="94931" y="814793"/>
                  </a:lnTo>
                  <a:lnTo>
                    <a:pt x="122005" y="849770"/>
                  </a:lnTo>
                  <a:lnTo>
                    <a:pt x="151898" y="882300"/>
                  </a:lnTo>
                  <a:lnTo>
                    <a:pt x="184423" y="912196"/>
                  </a:lnTo>
                  <a:lnTo>
                    <a:pt x="219396" y="939272"/>
                  </a:lnTo>
                  <a:lnTo>
                    <a:pt x="256629" y="963342"/>
                  </a:lnTo>
                  <a:lnTo>
                    <a:pt x="295936" y="984219"/>
                  </a:lnTo>
                  <a:lnTo>
                    <a:pt x="337131" y="1001719"/>
                  </a:lnTo>
                  <a:lnTo>
                    <a:pt x="380027" y="1015653"/>
                  </a:lnTo>
                  <a:lnTo>
                    <a:pt x="424439" y="1025837"/>
                  </a:lnTo>
                  <a:lnTo>
                    <a:pt x="470180" y="1032084"/>
                  </a:lnTo>
                  <a:lnTo>
                    <a:pt x="517064" y="1034208"/>
                  </a:lnTo>
                  <a:lnTo>
                    <a:pt x="563959" y="1032084"/>
                  </a:lnTo>
                  <a:lnTo>
                    <a:pt x="609709" y="1025837"/>
                  </a:lnTo>
                  <a:lnTo>
                    <a:pt x="654128" y="1015653"/>
                  </a:lnTo>
                  <a:lnTo>
                    <a:pt x="697029" y="1001719"/>
                  </a:lnTo>
                  <a:lnTo>
                    <a:pt x="738226" y="984219"/>
                  </a:lnTo>
                  <a:lnTo>
                    <a:pt x="777534" y="963342"/>
                  </a:lnTo>
                  <a:lnTo>
                    <a:pt x="814766" y="939272"/>
                  </a:lnTo>
                  <a:lnTo>
                    <a:pt x="849737" y="912196"/>
                  </a:lnTo>
                  <a:lnTo>
                    <a:pt x="882260" y="882300"/>
                  </a:lnTo>
                  <a:lnTo>
                    <a:pt x="912149" y="849770"/>
                  </a:lnTo>
                  <a:lnTo>
                    <a:pt x="939218" y="814793"/>
                  </a:lnTo>
                  <a:lnTo>
                    <a:pt x="963282" y="777555"/>
                  </a:lnTo>
                  <a:lnTo>
                    <a:pt x="984154" y="738241"/>
                  </a:lnTo>
                  <a:lnTo>
                    <a:pt x="1001649" y="697039"/>
                  </a:lnTo>
                  <a:lnTo>
                    <a:pt x="1015579" y="654134"/>
                  </a:lnTo>
                  <a:lnTo>
                    <a:pt x="1025760" y="609712"/>
                  </a:lnTo>
                  <a:lnTo>
                    <a:pt x="1032005" y="563960"/>
                  </a:lnTo>
                  <a:lnTo>
                    <a:pt x="1034128" y="517064"/>
                  </a:lnTo>
                  <a:lnTo>
                    <a:pt x="1032005" y="470180"/>
                  </a:lnTo>
                  <a:lnTo>
                    <a:pt x="1025760" y="424439"/>
                  </a:lnTo>
                  <a:lnTo>
                    <a:pt x="1015579" y="380027"/>
                  </a:lnTo>
                  <a:lnTo>
                    <a:pt x="1001649" y="337131"/>
                  </a:lnTo>
                  <a:lnTo>
                    <a:pt x="984154" y="295936"/>
                  </a:lnTo>
                  <a:lnTo>
                    <a:pt x="963282" y="256629"/>
                  </a:lnTo>
                  <a:lnTo>
                    <a:pt x="939218" y="219396"/>
                  </a:lnTo>
                  <a:lnTo>
                    <a:pt x="912149" y="184423"/>
                  </a:lnTo>
                  <a:lnTo>
                    <a:pt x="882260" y="151898"/>
                  </a:lnTo>
                  <a:lnTo>
                    <a:pt x="849737" y="122005"/>
                  </a:lnTo>
                  <a:lnTo>
                    <a:pt x="814766" y="94931"/>
                  </a:lnTo>
                  <a:lnTo>
                    <a:pt x="777534" y="70863"/>
                  </a:lnTo>
                  <a:lnTo>
                    <a:pt x="738226" y="49986"/>
                  </a:lnTo>
                  <a:lnTo>
                    <a:pt x="697029" y="32488"/>
                  </a:lnTo>
                  <a:lnTo>
                    <a:pt x="654128" y="18554"/>
                  </a:lnTo>
                  <a:lnTo>
                    <a:pt x="609709" y="8370"/>
                  </a:lnTo>
                  <a:lnTo>
                    <a:pt x="563959" y="2123"/>
                  </a:lnTo>
                  <a:lnTo>
                    <a:pt x="517064" y="0"/>
                  </a:lnTo>
                  <a:close/>
                </a:path>
              </a:pathLst>
            </a:custGeom>
            <a:solidFill>
              <a:srgbClr val="0000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75950" y="1616251"/>
              <a:ext cx="1034415" cy="1034415"/>
            </a:xfrm>
            <a:custGeom>
              <a:avLst/>
              <a:gdLst/>
              <a:ahLst/>
              <a:cxnLst/>
              <a:rect l="l" t="t" r="r" b="b"/>
              <a:pathLst>
                <a:path w="1034414" h="1034414">
                  <a:moveTo>
                    <a:pt x="0" y="517064"/>
                  </a:moveTo>
                  <a:lnTo>
                    <a:pt x="2123" y="470180"/>
                  </a:lnTo>
                  <a:lnTo>
                    <a:pt x="8370" y="424439"/>
                  </a:lnTo>
                  <a:lnTo>
                    <a:pt x="18554" y="380027"/>
                  </a:lnTo>
                  <a:lnTo>
                    <a:pt x="32488" y="337131"/>
                  </a:lnTo>
                  <a:lnTo>
                    <a:pt x="49986" y="295936"/>
                  </a:lnTo>
                  <a:lnTo>
                    <a:pt x="70863" y="256629"/>
                  </a:lnTo>
                  <a:lnTo>
                    <a:pt x="94931" y="219396"/>
                  </a:lnTo>
                  <a:lnTo>
                    <a:pt x="122005" y="184423"/>
                  </a:lnTo>
                  <a:lnTo>
                    <a:pt x="151898" y="151898"/>
                  </a:lnTo>
                  <a:lnTo>
                    <a:pt x="184423" y="122005"/>
                  </a:lnTo>
                  <a:lnTo>
                    <a:pt x="219396" y="94931"/>
                  </a:lnTo>
                  <a:lnTo>
                    <a:pt x="256629" y="70863"/>
                  </a:lnTo>
                  <a:lnTo>
                    <a:pt x="295936" y="49986"/>
                  </a:lnTo>
                  <a:lnTo>
                    <a:pt x="337131" y="32488"/>
                  </a:lnTo>
                  <a:lnTo>
                    <a:pt x="380027" y="18554"/>
                  </a:lnTo>
                  <a:lnTo>
                    <a:pt x="424439" y="8370"/>
                  </a:lnTo>
                  <a:lnTo>
                    <a:pt x="470180" y="2123"/>
                  </a:lnTo>
                  <a:lnTo>
                    <a:pt x="517064" y="0"/>
                  </a:lnTo>
                  <a:lnTo>
                    <a:pt x="563959" y="2123"/>
                  </a:lnTo>
                  <a:lnTo>
                    <a:pt x="609709" y="8370"/>
                  </a:lnTo>
                  <a:lnTo>
                    <a:pt x="654128" y="18554"/>
                  </a:lnTo>
                  <a:lnTo>
                    <a:pt x="697029" y="32488"/>
                  </a:lnTo>
                  <a:lnTo>
                    <a:pt x="738226" y="49986"/>
                  </a:lnTo>
                  <a:lnTo>
                    <a:pt x="777534" y="70863"/>
                  </a:lnTo>
                  <a:lnTo>
                    <a:pt x="814766" y="94931"/>
                  </a:lnTo>
                  <a:lnTo>
                    <a:pt x="849737" y="122005"/>
                  </a:lnTo>
                  <a:lnTo>
                    <a:pt x="882260" y="151898"/>
                  </a:lnTo>
                  <a:lnTo>
                    <a:pt x="912149" y="184423"/>
                  </a:lnTo>
                  <a:lnTo>
                    <a:pt x="939218" y="219396"/>
                  </a:lnTo>
                  <a:lnTo>
                    <a:pt x="963282" y="256629"/>
                  </a:lnTo>
                  <a:lnTo>
                    <a:pt x="984154" y="295936"/>
                  </a:lnTo>
                  <a:lnTo>
                    <a:pt x="1001649" y="337131"/>
                  </a:lnTo>
                  <a:lnTo>
                    <a:pt x="1015579" y="380027"/>
                  </a:lnTo>
                  <a:lnTo>
                    <a:pt x="1025760" y="424439"/>
                  </a:lnTo>
                  <a:lnTo>
                    <a:pt x="1032005" y="470180"/>
                  </a:lnTo>
                  <a:lnTo>
                    <a:pt x="1034128" y="517064"/>
                  </a:lnTo>
                  <a:lnTo>
                    <a:pt x="1032005" y="563960"/>
                  </a:lnTo>
                  <a:lnTo>
                    <a:pt x="1025760" y="609712"/>
                  </a:lnTo>
                  <a:lnTo>
                    <a:pt x="1015579" y="654134"/>
                  </a:lnTo>
                  <a:lnTo>
                    <a:pt x="1001649" y="697039"/>
                  </a:lnTo>
                  <a:lnTo>
                    <a:pt x="984154" y="738241"/>
                  </a:lnTo>
                  <a:lnTo>
                    <a:pt x="963282" y="777555"/>
                  </a:lnTo>
                  <a:lnTo>
                    <a:pt x="939218" y="814793"/>
                  </a:lnTo>
                  <a:lnTo>
                    <a:pt x="912149" y="849770"/>
                  </a:lnTo>
                  <a:lnTo>
                    <a:pt x="882260" y="882300"/>
                  </a:lnTo>
                  <a:lnTo>
                    <a:pt x="849737" y="912196"/>
                  </a:lnTo>
                  <a:lnTo>
                    <a:pt x="814766" y="939272"/>
                  </a:lnTo>
                  <a:lnTo>
                    <a:pt x="777534" y="963342"/>
                  </a:lnTo>
                  <a:lnTo>
                    <a:pt x="738226" y="984219"/>
                  </a:lnTo>
                  <a:lnTo>
                    <a:pt x="697029" y="1001719"/>
                  </a:lnTo>
                  <a:lnTo>
                    <a:pt x="654128" y="1015653"/>
                  </a:lnTo>
                  <a:lnTo>
                    <a:pt x="609709" y="1025837"/>
                  </a:lnTo>
                  <a:lnTo>
                    <a:pt x="563959" y="1032084"/>
                  </a:lnTo>
                  <a:lnTo>
                    <a:pt x="517064" y="1034208"/>
                  </a:lnTo>
                  <a:lnTo>
                    <a:pt x="470180" y="1032084"/>
                  </a:lnTo>
                  <a:lnTo>
                    <a:pt x="424439" y="1025837"/>
                  </a:lnTo>
                  <a:lnTo>
                    <a:pt x="380027" y="1015653"/>
                  </a:lnTo>
                  <a:lnTo>
                    <a:pt x="337131" y="1001719"/>
                  </a:lnTo>
                  <a:lnTo>
                    <a:pt x="295936" y="984219"/>
                  </a:lnTo>
                  <a:lnTo>
                    <a:pt x="256629" y="963342"/>
                  </a:lnTo>
                  <a:lnTo>
                    <a:pt x="219396" y="939272"/>
                  </a:lnTo>
                  <a:lnTo>
                    <a:pt x="184423" y="912196"/>
                  </a:lnTo>
                  <a:lnTo>
                    <a:pt x="151898" y="882300"/>
                  </a:lnTo>
                  <a:lnTo>
                    <a:pt x="122005" y="849770"/>
                  </a:lnTo>
                  <a:lnTo>
                    <a:pt x="94931" y="814793"/>
                  </a:lnTo>
                  <a:lnTo>
                    <a:pt x="70863" y="777555"/>
                  </a:lnTo>
                  <a:lnTo>
                    <a:pt x="49986" y="738241"/>
                  </a:lnTo>
                  <a:lnTo>
                    <a:pt x="32488" y="697039"/>
                  </a:lnTo>
                  <a:lnTo>
                    <a:pt x="18554" y="654134"/>
                  </a:lnTo>
                  <a:lnTo>
                    <a:pt x="8370" y="609712"/>
                  </a:lnTo>
                  <a:lnTo>
                    <a:pt x="2123" y="563960"/>
                  </a:lnTo>
                  <a:lnTo>
                    <a:pt x="0" y="517064"/>
                  </a:lnTo>
                </a:path>
              </a:pathLst>
            </a:custGeom>
            <a:ln w="57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80228" y="1397119"/>
              <a:ext cx="883919" cy="852805"/>
            </a:xfrm>
            <a:custGeom>
              <a:avLst/>
              <a:gdLst/>
              <a:ahLst/>
              <a:cxnLst/>
              <a:rect l="l" t="t" r="r" b="b"/>
              <a:pathLst>
                <a:path w="883919" h="852805">
                  <a:moveTo>
                    <a:pt x="883837" y="0"/>
                  </a:moveTo>
                  <a:lnTo>
                    <a:pt x="124703" y="0"/>
                  </a:lnTo>
                  <a:lnTo>
                    <a:pt x="121978" y="2965"/>
                  </a:lnTo>
                  <a:lnTo>
                    <a:pt x="94909" y="37938"/>
                  </a:lnTo>
                  <a:lnTo>
                    <a:pt x="70845" y="75171"/>
                  </a:lnTo>
                  <a:lnTo>
                    <a:pt x="49973" y="114478"/>
                  </a:lnTo>
                  <a:lnTo>
                    <a:pt x="32478" y="155673"/>
                  </a:lnTo>
                  <a:lnTo>
                    <a:pt x="18548" y="198569"/>
                  </a:lnTo>
                  <a:lnTo>
                    <a:pt x="8367" y="242981"/>
                  </a:lnTo>
                  <a:lnTo>
                    <a:pt x="2122" y="288722"/>
                  </a:lnTo>
                  <a:lnTo>
                    <a:pt x="0" y="335605"/>
                  </a:lnTo>
                  <a:lnTo>
                    <a:pt x="2122" y="382501"/>
                  </a:lnTo>
                  <a:lnTo>
                    <a:pt x="8367" y="428253"/>
                  </a:lnTo>
                  <a:lnTo>
                    <a:pt x="18548" y="472675"/>
                  </a:lnTo>
                  <a:lnTo>
                    <a:pt x="32478" y="515580"/>
                  </a:lnTo>
                  <a:lnTo>
                    <a:pt x="49973" y="556783"/>
                  </a:lnTo>
                  <a:lnTo>
                    <a:pt x="70845" y="596096"/>
                  </a:lnTo>
                  <a:lnTo>
                    <a:pt x="94909" y="633335"/>
                  </a:lnTo>
                  <a:lnTo>
                    <a:pt x="121978" y="668312"/>
                  </a:lnTo>
                  <a:lnTo>
                    <a:pt x="151867" y="700841"/>
                  </a:lnTo>
                  <a:lnTo>
                    <a:pt x="184390" y="730737"/>
                  </a:lnTo>
                  <a:lnTo>
                    <a:pt x="219361" y="757813"/>
                  </a:lnTo>
                  <a:lnTo>
                    <a:pt x="256593" y="781883"/>
                  </a:lnTo>
                  <a:lnTo>
                    <a:pt x="295901" y="802761"/>
                  </a:lnTo>
                  <a:lnTo>
                    <a:pt x="337099" y="820260"/>
                  </a:lnTo>
                  <a:lnTo>
                    <a:pt x="379999" y="834195"/>
                  </a:lnTo>
                  <a:lnTo>
                    <a:pt x="424418" y="844379"/>
                  </a:lnTo>
                  <a:lnTo>
                    <a:pt x="470168" y="850626"/>
                  </a:lnTo>
                  <a:lnTo>
                    <a:pt x="517064" y="852750"/>
                  </a:lnTo>
                  <a:lnTo>
                    <a:pt x="563959" y="850626"/>
                  </a:lnTo>
                  <a:lnTo>
                    <a:pt x="609709" y="844379"/>
                  </a:lnTo>
                  <a:lnTo>
                    <a:pt x="654128" y="834195"/>
                  </a:lnTo>
                  <a:lnTo>
                    <a:pt x="697029" y="820260"/>
                  </a:lnTo>
                  <a:lnTo>
                    <a:pt x="738226" y="802761"/>
                  </a:lnTo>
                  <a:lnTo>
                    <a:pt x="777534" y="781883"/>
                  </a:lnTo>
                  <a:lnTo>
                    <a:pt x="814766" y="757813"/>
                  </a:lnTo>
                  <a:lnTo>
                    <a:pt x="849737" y="730737"/>
                  </a:lnTo>
                  <a:lnTo>
                    <a:pt x="882260" y="700841"/>
                  </a:lnTo>
                  <a:lnTo>
                    <a:pt x="883837" y="699125"/>
                  </a:lnTo>
                  <a:lnTo>
                    <a:pt x="883837" y="0"/>
                  </a:lnTo>
                  <a:close/>
                </a:path>
              </a:pathLst>
            </a:custGeom>
            <a:solidFill>
              <a:srgbClr val="0000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80228" y="1397119"/>
              <a:ext cx="883919" cy="852805"/>
            </a:xfrm>
            <a:custGeom>
              <a:avLst/>
              <a:gdLst/>
              <a:ahLst/>
              <a:cxnLst/>
              <a:rect l="l" t="t" r="r" b="b"/>
              <a:pathLst>
                <a:path w="883919" h="852805">
                  <a:moveTo>
                    <a:pt x="883837" y="699125"/>
                  </a:moveTo>
                  <a:lnTo>
                    <a:pt x="849737" y="730737"/>
                  </a:lnTo>
                  <a:lnTo>
                    <a:pt x="814766" y="757813"/>
                  </a:lnTo>
                  <a:lnTo>
                    <a:pt x="777534" y="781883"/>
                  </a:lnTo>
                  <a:lnTo>
                    <a:pt x="738226" y="802761"/>
                  </a:lnTo>
                  <a:lnTo>
                    <a:pt x="697029" y="820260"/>
                  </a:lnTo>
                  <a:lnTo>
                    <a:pt x="654128" y="834195"/>
                  </a:lnTo>
                  <a:lnTo>
                    <a:pt x="609709" y="844379"/>
                  </a:lnTo>
                  <a:lnTo>
                    <a:pt x="563959" y="850626"/>
                  </a:lnTo>
                  <a:lnTo>
                    <a:pt x="517064" y="852750"/>
                  </a:lnTo>
                  <a:lnTo>
                    <a:pt x="470168" y="850626"/>
                  </a:lnTo>
                  <a:lnTo>
                    <a:pt x="424418" y="844379"/>
                  </a:lnTo>
                  <a:lnTo>
                    <a:pt x="380000" y="834195"/>
                  </a:lnTo>
                  <a:lnTo>
                    <a:pt x="337099" y="820260"/>
                  </a:lnTo>
                  <a:lnTo>
                    <a:pt x="295901" y="802761"/>
                  </a:lnTo>
                  <a:lnTo>
                    <a:pt x="256593" y="781883"/>
                  </a:lnTo>
                  <a:lnTo>
                    <a:pt x="219361" y="757813"/>
                  </a:lnTo>
                  <a:lnTo>
                    <a:pt x="184390" y="730737"/>
                  </a:lnTo>
                  <a:lnTo>
                    <a:pt x="151867" y="700841"/>
                  </a:lnTo>
                  <a:lnTo>
                    <a:pt x="121978" y="668312"/>
                  </a:lnTo>
                  <a:lnTo>
                    <a:pt x="94909" y="633335"/>
                  </a:lnTo>
                  <a:lnTo>
                    <a:pt x="70845" y="596096"/>
                  </a:lnTo>
                  <a:lnTo>
                    <a:pt x="49973" y="556783"/>
                  </a:lnTo>
                  <a:lnTo>
                    <a:pt x="32478" y="515580"/>
                  </a:lnTo>
                  <a:lnTo>
                    <a:pt x="18548" y="472675"/>
                  </a:lnTo>
                  <a:lnTo>
                    <a:pt x="8367" y="428253"/>
                  </a:lnTo>
                  <a:lnTo>
                    <a:pt x="2122" y="382501"/>
                  </a:lnTo>
                  <a:lnTo>
                    <a:pt x="0" y="335605"/>
                  </a:lnTo>
                  <a:lnTo>
                    <a:pt x="2122" y="288722"/>
                  </a:lnTo>
                  <a:lnTo>
                    <a:pt x="8367" y="242981"/>
                  </a:lnTo>
                  <a:lnTo>
                    <a:pt x="18548" y="198569"/>
                  </a:lnTo>
                  <a:lnTo>
                    <a:pt x="32478" y="155673"/>
                  </a:lnTo>
                  <a:lnTo>
                    <a:pt x="49973" y="114478"/>
                  </a:lnTo>
                  <a:lnTo>
                    <a:pt x="70845" y="75171"/>
                  </a:lnTo>
                  <a:lnTo>
                    <a:pt x="94909" y="37938"/>
                  </a:lnTo>
                  <a:lnTo>
                    <a:pt x="121978" y="2965"/>
                  </a:lnTo>
                  <a:lnTo>
                    <a:pt x="124703" y="0"/>
                  </a:lnTo>
                </a:path>
              </a:pathLst>
            </a:custGeom>
            <a:ln w="57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75528" y="2376545"/>
              <a:ext cx="562610" cy="542290"/>
            </a:xfrm>
            <a:custGeom>
              <a:avLst/>
              <a:gdLst/>
              <a:ahLst/>
              <a:cxnLst/>
              <a:rect l="l" t="t" r="r" b="b"/>
              <a:pathLst>
                <a:path w="562610" h="542289">
                  <a:moveTo>
                    <a:pt x="173586" y="0"/>
                  </a:moveTo>
                  <a:lnTo>
                    <a:pt x="125030" y="3042"/>
                  </a:lnTo>
                  <a:lnTo>
                    <a:pt x="78225" y="11921"/>
                  </a:lnTo>
                  <a:lnTo>
                    <a:pt x="33542" y="26265"/>
                  </a:lnTo>
                  <a:lnTo>
                    <a:pt x="0" y="41720"/>
                  </a:lnTo>
                  <a:lnTo>
                    <a:pt x="0" y="541804"/>
                  </a:lnTo>
                  <a:lnTo>
                    <a:pt x="529788" y="541804"/>
                  </a:lnTo>
                  <a:lnTo>
                    <a:pt x="535871" y="528595"/>
                  </a:lnTo>
                  <a:lnTo>
                    <a:pt x="550210" y="483907"/>
                  </a:lnTo>
                  <a:lnTo>
                    <a:pt x="559086" y="437098"/>
                  </a:lnTo>
                  <a:lnTo>
                    <a:pt x="562127" y="388541"/>
                  </a:lnTo>
                  <a:lnTo>
                    <a:pt x="559086" y="339983"/>
                  </a:lnTo>
                  <a:lnTo>
                    <a:pt x="550210" y="293174"/>
                  </a:lnTo>
                  <a:lnTo>
                    <a:pt x="535871" y="248486"/>
                  </a:lnTo>
                  <a:lnTo>
                    <a:pt x="516439" y="206291"/>
                  </a:lnTo>
                  <a:lnTo>
                    <a:pt x="492285" y="166959"/>
                  </a:lnTo>
                  <a:lnTo>
                    <a:pt x="463780" y="130863"/>
                  </a:lnTo>
                  <a:lnTo>
                    <a:pt x="431296" y="98374"/>
                  </a:lnTo>
                  <a:lnTo>
                    <a:pt x="395203" y="69863"/>
                  </a:lnTo>
                  <a:lnTo>
                    <a:pt x="355871" y="45703"/>
                  </a:lnTo>
                  <a:lnTo>
                    <a:pt x="313673" y="26265"/>
                  </a:lnTo>
                  <a:lnTo>
                    <a:pt x="268979" y="11921"/>
                  </a:lnTo>
                  <a:lnTo>
                    <a:pt x="222159" y="3042"/>
                  </a:lnTo>
                  <a:lnTo>
                    <a:pt x="173586" y="0"/>
                  </a:lnTo>
                  <a:close/>
                </a:path>
              </a:pathLst>
            </a:custGeom>
            <a:solidFill>
              <a:srgbClr val="0000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75528" y="2376545"/>
              <a:ext cx="562610" cy="542290"/>
            </a:xfrm>
            <a:custGeom>
              <a:avLst/>
              <a:gdLst/>
              <a:ahLst/>
              <a:cxnLst/>
              <a:rect l="l" t="t" r="r" b="b"/>
              <a:pathLst>
                <a:path w="562610" h="542289">
                  <a:moveTo>
                    <a:pt x="0" y="41720"/>
                  </a:moveTo>
                  <a:lnTo>
                    <a:pt x="33542" y="26265"/>
                  </a:lnTo>
                  <a:lnTo>
                    <a:pt x="78225" y="11921"/>
                  </a:lnTo>
                  <a:lnTo>
                    <a:pt x="125030" y="3042"/>
                  </a:lnTo>
                  <a:lnTo>
                    <a:pt x="173586" y="0"/>
                  </a:lnTo>
                  <a:lnTo>
                    <a:pt x="222159" y="3042"/>
                  </a:lnTo>
                  <a:lnTo>
                    <a:pt x="268979" y="11921"/>
                  </a:lnTo>
                  <a:lnTo>
                    <a:pt x="313673" y="26265"/>
                  </a:lnTo>
                  <a:lnTo>
                    <a:pt x="355871" y="45703"/>
                  </a:lnTo>
                  <a:lnTo>
                    <a:pt x="395203" y="69863"/>
                  </a:lnTo>
                  <a:lnTo>
                    <a:pt x="431296" y="98374"/>
                  </a:lnTo>
                  <a:lnTo>
                    <a:pt x="463780" y="130863"/>
                  </a:lnTo>
                  <a:lnTo>
                    <a:pt x="492285" y="166959"/>
                  </a:lnTo>
                  <a:lnTo>
                    <a:pt x="516439" y="206291"/>
                  </a:lnTo>
                  <a:lnTo>
                    <a:pt x="535871" y="248486"/>
                  </a:lnTo>
                  <a:lnTo>
                    <a:pt x="550210" y="293174"/>
                  </a:lnTo>
                  <a:lnTo>
                    <a:pt x="559086" y="339983"/>
                  </a:lnTo>
                  <a:lnTo>
                    <a:pt x="562127" y="388541"/>
                  </a:lnTo>
                  <a:lnTo>
                    <a:pt x="559086" y="437098"/>
                  </a:lnTo>
                  <a:lnTo>
                    <a:pt x="550210" y="483907"/>
                  </a:lnTo>
                  <a:lnTo>
                    <a:pt x="535871" y="528595"/>
                  </a:lnTo>
                  <a:lnTo>
                    <a:pt x="529788" y="541804"/>
                  </a:lnTo>
                </a:path>
              </a:pathLst>
            </a:custGeom>
            <a:ln w="57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28866" y="5091306"/>
            <a:ext cx="187980" cy="148761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z="818" spc="-37" dirty="0">
                <a:solidFill>
                  <a:srgbClr val="4D4D4D"/>
                </a:solidFill>
                <a:latin typeface="Microsoft Sans Serif"/>
                <a:cs typeface="Microsoft Sans Serif"/>
              </a:rPr>
              <a:t>0.0</a:t>
            </a:r>
            <a:endParaRPr sz="818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28866" y="4662678"/>
            <a:ext cx="187980" cy="148761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z="818" spc="-37" dirty="0">
                <a:solidFill>
                  <a:srgbClr val="4D4D4D"/>
                </a:solidFill>
                <a:latin typeface="Microsoft Sans Serif"/>
                <a:cs typeface="Microsoft Sans Serif"/>
              </a:rPr>
              <a:t>0.5</a:t>
            </a:r>
            <a:endParaRPr sz="818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28866" y="4234052"/>
            <a:ext cx="187980" cy="148761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z="818" spc="-37" dirty="0">
                <a:solidFill>
                  <a:srgbClr val="4D4D4D"/>
                </a:solidFill>
                <a:latin typeface="Microsoft Sans Serif"/>
                <a:cs typeface="Microsoft Sans Serif"/>
              </a:rPr>
              <a:t>1.0</a:t>
            </a:r>
            <a:endParaRPr sz="818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28866" y="3805426"/>
            <a:ext cx="187980" cy="148761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z="818" spc="-37" dirty="0">
                <a:solidFill>
                  <a:srgbClr val="4D4D4D"/>
                </a:solidFill>
                <a:latin typeface="Microsoft Sans Serif"/>
                <a:cs typeface="Microsoft Sans Serif"/>
              </a:rPr>
              <a:t>1.5</a:t>
            </a:r>
            <a:endParaRPr sz="818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28866" y="3376798"/>
            <a:ext cx="187980" cy="148761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z="818" spc="-37" dirty="0">
                <a:solidFill>
                  <a:srgbClr val="4D4D4D"/>
                </a:solidFill>
                <a:latin typeface="Microsoft Sans Serif"/>
                <a:cs typeface="Microsoft Sans Serif"/>
              </a:rPr>
              <a:t>2.0</a:t>
            </a:r>
            <a:endParaRPr sz="818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28866" y="2948291"/>
            <a:ext cx="187980" cy="148761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z="818" spc="-37" dirty="0">
                <a:solidFill>
                  <a:srgbClr val="4D4D4D"/>
                </a:solidFill>
                <a:latin typeface="Microsoft Sans Serif"/>
                <a:cs typeface="Microsoft Sans Serif"/>
              </a:rPr>
              <a:t>2.5</a:t>
            </a:r>
            <a:endParaRPr sz="818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23415" y="3036133"/>
            <a:ext cx="1840136" cy="2193426"/>
          </a:xfrm>
          <a:custGeom>
            <a:avLst/>
            <a:gdLst/>
            <a:ahLst/>
            <a:cxnLst/>
            <a:rect l="l" t="t" r="r" b="b"/>
            <a:pathLst>
              <a:path w="1236980" h="1474470">
                <a:moveTo>
                  <a:pt x="0" y="1440501"/>
                </a:moveTo>
                <a:lnTo>
                  <a:pt x="22009" y="1440501"/>
                </a:lnTo>
              </a:path>
              <a:path w="1236980" h="1474470">
                <a:moveTo>
                  <a:pt x="0" y="1152449"/>
                </a:moveTo>
                <a:lnTo>
                  <a:pt x="22009" y="1152449"/>
                </a:lnTo>
              </a:path>
              <a:path w="1236980" h="1474470">
                <a:moveTo>
                  <a:pt x="0" y="864317"/>
                </a:moveTo>
                <a:lnTo>
                  <a:pt x="22009" y="864317"/>
                </a:lnTo>
              </a:path>
              <a:path w="1236980" h="1474470">
                <a:moveTo>
                  <a:pt x="0" y="576184"/>
                </a:moveTo>
                <a:lnTo>
                  <a:pt x="22009" y="576184"/>
                </a:lnTo>
              </a:path>
              <a:path w="1236980" h="1474470">
                <a:moveTo>
                  <a:pt x="0" y="288052"/>
                </a:moveTo>
                <a:lnTo>
                  <a:pt x="22009" y="288052"/>
                </a:lnTo>
              </a:path>
              <a:path w="1236980" h="1474470">
                <a:moveTo>
                  <a:pt x="0" y="0"/>
                </a:moveTo>
                <a:lnTo>
                  <a:pt x="22009" y="0"/>
                </a:lnTo>
              </a:path>
              <a:path w="1236980" h="1474470">
                <a:moveTo>
                  <a:pt x="319058" y="1474078"/>
                </a:moveTo>
                <a:lnTo>
                  <a:pt x="319058" y="1452068"/>
                </a:lnTo>
              </a:path>
              <a:path w="1236980" h="1474470">
                <a:moveTo>
                  <a:pt x="777724" y="1474078"/>
                </a:moveTo>
                <a:lnTo>
                  <a:pt x="777724" y="1452068"/>
                </a:lnTo>
              </a:path>
              <a:path w="1236980" h="1474470">
                <a:moveTo>
                  <a:pt x="1236471" y="1474078"/>
                </a:moveTo>
                <a:lnTo>
                  <a:pt x="1236471" y="1452068"/>
                </a:lnTo>
              </a:path>
            </a:pathLst>
          </a:custGeom>
          <a:ln w="8594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249163" y="5205903"/>
            <a:ext cx="98241" cy="148761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z="818" spc="-74" dirty="0">
                <a:solidFill>
                  <a:srgbClr val="4D4D4D"/>
                </a:solidFill>
                <a:latin typeface="Microsoft Sans Serif"/>
                <a:cs typeface="Microsoft Sans Serif"/>
              </a:rPr>
              <a:t>2</a:t>
            </a:r>
            <a:endParaRPr sz="818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614029" y="5205903"/>
            <a:ext cx="98241" cy="148761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z="818" spc="-74" dirty="0">
                <a:solidFill>
                  <a:srgbClr val="4D4D4D"/>
                </a:solidFill>
                <a:latin typeface="Microsoft Sans Serif"/>
                <a:cs typeface="Microsoft Sans Serif"/>
              </a:rPr>
              <a:t>6</a:t>
            </a:r>
            <a:endParaRPr sz="818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578729" y="5205902"/>
            <a:ext cx="769872" cy="305021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34007" algn="ctr">
              <a:lnSpc>
                <a:spcPts val="974"/>
              </a:lnSpc>
              <a:spcBef>
                <a:spcPts val="179"/>
              </a:spcBef>
            </a:pPr>
            <a:r>
              <a:rPr sz="818" spc="-74" dirty="0">
                <a:solidFill>
                  <a:srgbClr val="4D4D4D"/>
                </a:solidFill>
                <a:latin typeface="Microsoft Sans Serif"/>
                <a:cs typeface="Microsoft Sans Serif"/>
              </a:rPr>
              <a:t>4</a:t>
            </a:r>
            <a:endParaRPr sz="818">
              <a:latin typeface="Microsoft Sans Serif"/>
              <a:cs typeface="Microsoft Sans Serif"/>
            </a:endParaRPr>
          </a:p>
          <a:p>
            <a:pPr algn="ctr">
              <a:lnSpc>
                <a:spcPts val="1242"/>
              </a:lnSpc>
            </a:pPr>
            <a:r>
              <a:rPr sz="1041" spc="-15" dirty="0">
                <a:latin typeface="Microsoft Sans Serif"/>
                <a:cs typeface="Microsoft Sans Serif"/>
              </a:rPr>
              <a:t>Petal.Length</a:t>
            </a:r>
            <a:endParaRPr sz="1041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65994" y="3713303"/>
            <a:ext cx="153888" cy="70374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8893">
              <a:lnSpc>
                <a:spcPts val="1153"/>
              </a:lnSpc>
            </a:pPr>
            <a:r>
              <a:rPr sz="1041" spc="-15" dirty="0">
                <a:latin typeface="Microsoft Sans Serif"/>
                <a:cs typeface="Microsoft Sans Serif"/>
              </a:rPr>
              <a:t>Petal.Width</a:t>
            </a:r>
            <a:endParaRPr sz="1041">
              <a:latin typeface="Microsoft Sans Serif"/>
              <a:cs typeface="Microsoft Sans Serif"/>
            </a:endParaRPr>
          </a:p>
        </p:txBody>
      </p:sp>
      <p:pic>
        <p:nvPicPr>
          <p:cNvPr id="48" name="object 4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29065" y="3072988"/>
            <a:ext cx="106988" cy="106988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29065" y="3897820"/>
            <a:ext cx="106988" cy="106988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29065" y="4466543"/>
            <a:ext cx="106988" cy="106988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329065" y="5035265"/>
            <a:ext cx="106988" cy="106988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3520275" y="2946678"/>
            <a:ext cx="2662905" cy="2256365"/>
          </a:xfrm>
          <a:prstGeom prst="rect">
            <a:avLst/>
          </a:prstGeom>
        </p:spPr>
        <p:txBody>
          <a:bodyPr vert="horz" wrap="square" lIns="0" tIns="17948" rIns="0" bIns="0" rtlCol="0">
            <a:spAutoFit/>
          </a:bodyPr>
          <a:lstStyle/>
          <a:p>
            <a:pPr marL="18893" marR="7557">
              <a:lnSpc>
                <a:spcPct val="112999"/>
              </a:lnSpc>
              <a:spcBef>
                <a:spcPts val="141"/>
              </a:spcBef>
            </a:pPr>
            <a:r>
              <a:rPr sz="1488" dirty="0">
                <a:latin typeface="Arial MT"/>
                <a:cs typeface="Arial MT"/>
              </a:rPr>
              <a:t>Dimensionality</a:t>
            </a:r>
            <a:r>
              <a:rPr sz="1488" spc="30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reduction</a:t>
            </a:r>
            <a:r>
              <a:rPr sz="1488" spc="30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(PCA, </a:t>
            </a:r>
            <a:r>
              <a:rPr sz="1488" dirty="0">
                <a:latin typeface="Arial MT"/>
                <a:cs typeface="Arial MT"/>
              </a:rPr>
              <a:t>autoencoders</a:t>
            </a:r>
            <a:r>
              <a:rPr sz="1488" spc="89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...);</a:t>
            </a:r>
            <a:endParaRPr sz="1488">
              <a:latin typeface="Arial MT"/>
              <a:cs typeface="Arial MT"/>
            </a:endParaRPr>
          </a:p>
          <a:p>
            <a:pPr marL="18893">
              <a:spcBef>
                <a:spcPts val="89"/>
              </a:spcBef>
            </a:pPr>
            <a:r>
              <a:rPr sz="1488" dirty="0">
                <a:latin typeface="Arial MT"/>
                <a:cs typeface="Arial MT"/>
              </a:rPr>
              <a:t>compress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information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in </a:t>
            </a:r>
            <a:r>
              <a:rPr sz="1636" i="1" spc="223" dirty="0">
                <a:latin typeface="Calibri"/>
                <a:cs typeface="Calibri"/>
              </a:rPr>
              <a:t>X</a:t>
            </a:r>
            <a:endParaRPr sz="1636">
              <a:latin typeface="Calibri"/>
              <a:cs typeface="Calibri"/>
            </a:endParaRPr>
          </a:p>
          <a:p>
            <a:pPr marL="18893" marR="573388">
              <a:lnSpc>
                <a:spcPct val="112999"/>
              </a:lnSpc>
              <a:spcBef>
                <a:spcPts val="409"/>
              </a:spcBef>
            </a:pPr>
            <a:r>
              <a:rPr sz="1488" dirty="0">
                <a:latin typeface="Arial MT"/>
                <a:cs typeface="Arial MT"/>
              </a:rPr>
              <a:t>Clustering:</a:t>
            </a:r>
            <a:r>
              <a:rPr sz="1488" spc="134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group</a:t>
            </a:r>
            <a:r>
              <a:rPr sz="1488" spc="30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similar observations</a:t>
            </a:r>
            <a:endParaRPr sz="1488">
              <a:latin typeface="Arial MT"/>
              <a:cs typeface="Arial MT"/>
            </a:endParaRPr>
          </a:p>
          <a:p>
            <a:pPr marL="18893" marR="428860">
              <a:lnSpc>
                <a:spcPct val="112999"/>
              </a:lnSpc>
              <a:spcBef>
                <a:spcPts val="446"/>
              </a:spcBef>
            </a:pPr>
            <a:r>
              <a:rPr sz="1488" dirty="0">
                <a:latin typeface="Arial MT"/>
                <a:cs typeface="Arial MT"/>
              </a:rPr>
              <a:t>Outlier</a:t>
            </a:r>
            <a:r>
              <a:rPr sz="1488" spc="30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detection,</a:t>
            </a:r>
            <a:r>
              <a:rPr sz="1488" spc="30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anomaly detection</a:t>
            </a:r>
            <a:endParaRPr sz="1488">
              <a:latin typeface="Arial MT"/>
              <a:cs typeface="Arial MT"/>
            </a:endParaRPr>
          </a:p>
          <a:p>
            <a:pPr marL="18893">
              <a:spcBef>
                <a:spcPts val="677"/>
              </a:spcBef>
            </a:pPr>
            <a:r>
              <a:rPr sz="1488" dirty="0">
                <a:latin typeface="Arial MT"/>
                <a:cs typeface="Arial MT"/>
              </a:rPr>
              <a:t>Association </a:t>
            </a:r>
            <a:r>
              <a:rPr sz="1488" spc="-15" dirty="0">
                <a:latin typeface="Arial MT"/>
                <a:cs typeface="Arial MT"/>
              </a:rPr>
              <a:t>rules</a:t>
            </a:r>
            <a:endParaRPr sz="1488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069382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41995" y="4046106"/>
            <a:ext cx="335915" cy="673100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Calibri"/>
                <a:cs typeface="Calibri"/>
              </a:rPr>
              <a:t>Genes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68028" y="6290944"/>
            <a:ext cx="1024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Individuals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631" y="5983821"/>
            <a:ext cx="7830212" cy="20310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52626" y="1834238"/>
            <a:ext cx="7848600" cy="4086860"/>
            <a:chOff x="752626" y="1834238"/>
            <a:chExt cx="7848600" cy="40868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377" y="2052378"/>
              <a:ext cx="7830464" cy="36337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626" y="5719439"/>
              <a:ext cx="7841630" cy="20135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6634" y="1841500"/>
              <a:ext cx="723265" cy="196215"/>
            </a:xfrm>
            <a:custGeom>
              <a:avLst/>
              <a:gdLst/>
              <a:ahLst/>
              <a:cxnLst/>
              <a:rect l="l" t="t" r="r" b="b"/>
              <a:pathLst>
                <a:path w="723265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299707" y="97956"/>
                  </a:lnTo>
                  <a:lnTo>
                    <a:pt x="321716" y="90258"/>
                  </a:lnTo>
                  <a:lnTo>
                    <a:pt x="339689" y="69265"/>
                  </a:lnTo>
                  <a:lnTo>
                    <a:pt x="351806" y="38129"/>
                  </a:lnTo>
                  <a:lnTo>
                    <a:pt x="356249" y="0"/>
                  </a:lnTo>
                  <a:lnTo>
                    <a:pt x="360693" y="38129"/>
                  </a:lnTo>
                  <a:lnTo>
                    <a:pt x="372810" y="69265"/>
                  </a:lnTo>
                  <a:lnTo>
                    <a:pt x="390783" y="90258"/>
                  </a:lnTo>
                  <a:lnTo>
                    <a:pt x="412792" y="97956"/>
                  </a:lnTo>
                  <a:lnTo>
                    <a:pt x="666587" y="97956"/>
                  </a:lnTo>
                  <a:lnTo>
                    <a:pt x="688596" y="105654"/>
                  </a:lnTo>
                  <a:lnTo>
                    <a:pt x="706569" y="126647"/>
                  </a:lnTo>
                  <a:lnTo>
                    <a:pt x="718686" y="157783"/>
                  </a:lnTo>
                  <a:lnTo>
                    <a:pt x="723130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89766" y="1841502"/>
              <a:ext cx="567690" cy="196215"/>
            </a:xfrm>
            <a:custGeom>
              <a:avLst/>
              <a:gdLst/>
              <a:ahLst/>
              <a:cxnLst/>
              <a:rect l="l" t="t" r="r" b="b"/>
              <a:pathLst>
                <a:path w="567689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223102" y="97956"/>
                  </a:lnTo>
                  <a:lnTo>
                    <a:pt x="245111" y="90258"/>
                  </a:lnTo>
                  <a:lnTo>
                    <a:pt x="263084" y="69265"/>
                  </a:lnTo>
                  <a:lnTo>
                    <a:pt x="275201" y="38129"/>
                  </a:lnTo>
                  <a:lnTo>
                    <a:pt x="279645" y="0"/>
                  </a:lnTo>
                  <a:lnTo>
                    <a:pt x="284088" y="38129"/>
                  </a:lnTo>
                  <a:lnTo>
                    <a:pt x="296206" y="69265"/>
                  </a:lnTo>
                  <a:lnTo>
                    <a:pt x="314178" y="90258"/>
                  </a:lnTo>
                  <a:lnTo>
                    <a:pt x="336187" y="97956"/>
                  </a:lnTo>
                  <a:lnTo>
                    <a:pt x="511092" y="97956"/>
                  </a:lnTo>
                  <a:lnTo>
                    <a:pt x="533101" y="105654"/>
                  </a:lnTo>
                  <a:lnTo>
                    <a:pt x="551074" y="126647"/>
                  </a:lnTo>
                  <a:lnTo>
                    <a:pt x="563191" y="157784"/>
                  </a:lnTo>
                  <a:lnTo>
                    <a:pt x="567635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57401" y="1840589"/>
              <a:ext cx="567690" cy="196215"/>
            </a:xfrm>
            <a:custGeom>
              <a:avLst/>
              <a:gdLst/>
              <a:ahLst/>
              <a:cxnLst/>
              <a:rect l="l" t="t" r="r" b="b"/>
              <a:pathLst>
                <a:path w="567689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223102" y="97956"/>
                  </a:lnTo>
                  <a:lnTo>
                    <a:pt x="245111" y="90258"/>
                  </a:lnTo>
                  <a:lnTo>
                    <a:pt x="263084" y="69265"/>
                  </a:lnTo>
                  <a:lnTo>
                    <a:pt x="275201" y="38129"/>
                  </a:lnTo>
                  <a:lnTo>
                    <a:pt x="279645" y="0"/>
                  </a:lnTo>
                  <a:lnTo>
                    <a:pt x="284088" y="38129"/>
                  </a:lnTo>
                  <a:lnTo>
                    <a:pt x="296206" y="69265"/>
                  </a:lnTo>
                  <a:lnTo>
                    <a:pt x="314178" y="90258"/>
                  </a:lnTo>
                  <a:lnTo>
                    <a:pt x="336187" y="97956"/>
                  </a:lnTo>
                  <a:lnTo>
                    <a:pt x="511092" y="97956"/>
                  </a:lnTo>
                  <a:lnTo>
                    <a:pt x="533101" y="105654"/>
                  </a:lnTo>
                  <a:lnTo>
                    <a:pt x="551074" y="126647"/>
                  </a:lnTo>
                  <a:lnTo>
                    <a:pt x="563191" y="157784"/>
                  </a:lnTo>
                  <a:lnTo>
                    <a:pt x="567635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25034" y="1840589"/>
              <a:ext cx="652145" cy="196215"/>
            </a:xfrm>
            <a:custGeom>
              <a:avLst/>
              <a:gdLst/>
              <a:ahLst/>
              <a:cxnLst/>
              <a:rect l="l" t="t" r="r" b="b"/>
              <a:pathLst>
                <a:path w="652145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264451" y="97956"/>
                  </a:lnTo>
                  <a:lnTo>
                    <a:pt x="286459" y="90258"/>
                  </a:lnTo>
                  <a:lnTo>
                    <a:pt x="304432" y="69265"/>
                  </a:lnTo>
                  <a:lnTo>
                    <a:pt x="316550" y="38129"/>
                  </a:lnTo>
                  <a:lnTo>
                    <a:pt x="320993" y="0"/>
                  </a:lnTo>
                  <a:lnTo>
                    <a:pt x="325436" y="38129"/>
                  </a:lnTo>
                  <a:lnTo>
                    <a:pt x="337554" y="69265"/>
                  </a:lnTo>
                  <a:lnTo>
                    <a:pt x="355526" y="90258"/>
                  </a:lnTo>
                  <a:lnTo>
                    <a:pt x="377535" y="97956"/>
                  </a:lnTo>
                  <a:lnTo>
                    <a:pt x="595022" y="97956"/>
                  </a:lnTo>
                  <a:lnTo>
                    <a:pt x="617031" y="105654"/>
                  </a:lnTo>
                  <a:lnTo>
                    <a:pt x="635004" y="126647"/>
                  </a:lnTo>
                  <a:lnTo>
                    <a:pt x="647121" y="157783"/>
                  </a:lnTo>
                  <a:lnTo>
                    <a:pt x="651565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76599" y="1840589"/>
              <a:ext cx="1066800" cy="196215"/>
            </a:xfrm>
            <a:custGeom>
              <a:avLst/>
              <a:gdLst/>
              <a:ahLst/>
              <a:cxnLst/>
              <a:rect l="l" t="t" r="r" b="b"/>
              <a:pathLst>
                <a:path w="1066800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1" y="126646"/>
                  </a:lnTo>
                  <a:lnTo>
                    <a:pt x="34533" y="105653"/>
                  </a:lnTo>
                  <a:lnTo>
                    <a:pt x="56543" y="97955"/>
                  </a:lnTo>
                  <a:lnTo>
                    <a:pt x="469016" y="97957"/>
                  </a:lnTo>
                  <a:lnTo>
                    <a:pt x="491025" y="90259"/>
                  </a:lnTo>
                  <a:lnTo>
                    <a:pt x="508998" y="69266"/>
                  </a:lnTo>
                  <a:lnTo>
                    <a:pt x="521115" y="38129"/>
                  </a:lnTo>
                  <a:lnTo>
                    <a:pt x="525559" y="0"/>
                  </a:lnTo>
                  <a:lnTo>
                    <a:pt x="530002" y="38129"/>
                  </a:lnTo>
                  <a:lnTo>
                    <a:pt x="542120" y="69266"/>
                  </a:lnTo>
                  <a:lnTo>
                    <a:pt x="560092" y="90259"/>
                  </a:lnTo>
                  <a:lnTo>
                    <a:pt x="582101" y="97957"/>
                  </a:lnTo>
                  <a:lnTo>
                    <a:pt x="1010258" y="97957"/>
                  </a:lnTo>
                  <a:lnTo>
                    <a:pt x="1032267" y="105655"/>
                  </a:lnTo>
                  <a:lnTo>
                    <a:pt x="1050240" y="126648"/>
                  </a:lnTo>
                  <a:lnTo>
                    <a:pt x="1062357" y="157784"/>
                  </a:lnTo>
                  <a:lnTo>
                    <a:pt x="1066801" y="19591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43399" y="1840588"/>
              <a:ext cx="990600" cy="196215"/>
            </a:xfrm>
            <a:custGeom>
              <a:avLst/>
              <a:gdLst/>
              <a:ahLst/>
              <a:cxnLst/>
              <a:rect l="l" t="t" r="r" b="b"/>
              <a:pathLst>
                <a:path w="990600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431476" y="97956"/>
                  </a:lnTo>
                  <a:lnTo>
                    <a:pt x="453485" y="90258"/>
                  </a:lnTo>
                  <a:lnTo>
                    <a:pt x="471458" y="69265"/>
                  </a:lnTo>
                  <a:lnTo>
                    <a:pt x="483575" y="38129"/>
                  </a:lnTo>
                  <a:lnTo>
                    <a:pt x="488018" y="0"/>
                  </a:lnTo>
                  <a:lnTo>
                    <a:pt x="492462" y="38129"/>
                  </a:lnTo>
                  <a:lnTo>
                    <a:pt x="504579" y="69265"/>
                  </a:lnTo>
                  <a:lnTo>
                    <a:pt x="522552" y="90258"/>
                  </a:lnTo>
                  <a:lnTo>
                    <a:pt x="544561" y="97956"/>
                  </a:lnTo>
                  <a:lnTo>
                    <a:pt x="934057" y="97956"/>
                  </a:lnTo>
                  <a:lnTo>
                    <a:pt x="956066" y="105654"/>
                  </a:lnTo>
                  <a:lnTo>
                    <a:pt x="974039" y="126647"/>
                  </a:lnTo>
                  <a:lnTo>
                    <a:pt x="986156" y="157783"/>
                  </a:lnTo>
                  <a:lnTo>
                    <a:pt x="990600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41146" y="1840590"/>
              <a:ext cx="1440815" cy="196215"/>
            </a:xfrm>
            <a:custGeom>
              <a:avLst/>
              <a:gdLst/>
              <a:ahLst/>
              <a:cxnLst/>
              <a:rect l="l" t="t" r="r" b="b"/>
              <a:pathLst>
                <a:path w="1440815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653196" y="97956"/>
                  </a:lnTo>
                  <a:lnTo>
                    <a:pt x="675205" y="90258"/>
                  </a:lnTo>
                  <a:lnTo>
                    <a:pt x="693178" y="69265"/>
                  </a:lnTo>
                  <a:lnTo>
                    <a:pt x="705295" y="38129"/>
                  </a:lnTo>
                  <a:lnTo>
                    <a:pt x="709738" y="0"/>
                  </a:lnTo>
                  <a:lnTo>
                    <a:pt x="714182" y="38129"/>
                  </a:lnTo>
                  <a:lnTo>
                    <a:pt x="726299" y="69265"/>
                  </a:lnTo>
                  <a:lnTo>
                    <a:pt x="744272" y="90258"/>
                  </a:lnTo>
                  <a:lnTo>
                    <a:pt x="766281" y="97956"/>
                  </a:lnTo>
                  <a:lnTo>
                    <a:pt x="1384113" y="97956"/>
                  </a:lnTo>
                  <a:lnTo>
                    <a:pt x="1406122" y="105654"/>
                  </a:lnTo>
                  <a:lnTo>
                    <a:pt x="1424095" y="126647"/>
                  </a:lnTo>
                  <a:lnTo>
                    <a:pt x="1436212" y="157783"/>
                  </a:lnTo>
                  <a:lnTo>
                    <a:pt x="1440656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81801" y="1841502"/>
              <a:ext cx="1812925" cy="196215"/>
            </a:xfrm>
            <a:custGeom>
              <a:avLst/>
              <a:gdLst/>
              <a:ahLst/>
              <a:cxnLst/>
              <a:rect l="l" t="t" r="r" b="b"/>
              <a:pathLst>
                <a:path w="1812925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6"/>
                  </a:lnTo>
                  <a:lnTo>
                    <a:pt x="34533" y="105653"/>
                  </a:lnTo>
                  <a:lnTo>
                    <a:pt x="56542" y="97955"/>
                  </a:lnTo>
                  <a:lnTo>
                    <a:pt x="836364" y="97957"/>
                  </a:lnTo>
                  <a:lnTo>
                    <a:pt x="858373" y="90259"/>
                  </a:lnTo>
                  <a:lnTo>
                    <a:pt x="876345" y="69266"/>
                  </a:lnTo>
                  <a:lnTo>
                    <a:pt x="888463" y="38129"/>
                  </a:lnTo>
                  <a:lnTo>
                    <a:pt x="892906" y="0"/>
                  </a:lnTo>
                  <a:lnTo>
                    <a:pt x="897349" y="38129"/>
                  </a:lnTo>
                  <a:lnTo>
                    <a:pt x="909467" y="69266"/>
                  </a:lnTo>
                  <a:lnTo>
                    <a:pt x="927440" y="90259"/>
                  </a:lnTo>
                  <a:lnTo>
                    <a:pt x="949448" y="97957"/>
                  </a:lnTo>
                  <a:lnTo>
                    <a:pt x="1755914" y="97957"/>
                  </a:lnTo>
                  <a:lnTo>
                    <a:pt x="1777923" y="105655"/>
                  </a:lnTo>
                  <a:lnTo>
                    <a:pt x="1795896" y="126648"/>
                  </a:lnTo>
                  <a:lnTo>
                    <a:pt x="1808013" y="157785"/>
                  </a:lnTo>
                  <a:lnTo>
                    <a:pt x="1812457" y="19591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608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Unsupervised</a:t>
            </a:r>
            <a:r>
              <a:rPr b="0" spc="-17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35940" y="1049020"/>
            <a:ext cx="80467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76295" algn="l"/>
              </a:tabLst>
            </a:pPr>
            <a:r>
              <a:rPr sz="2800" dirty="0">
                <a:latin typeface="Calibri"/>
                <a:cs typeface="Calibri"/>
              </a:rPr>
              <a:t>Genomics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application: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400" dirty="0">
                <a:latin typeface="Calibri"/>
                <a:cs typeface="Calibri"/>
              </a:rPr>
              <a:t>group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individuals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genetic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similarity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3044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5106" y="1232989"/>
            <a:ext cx="1490375" cy="19853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29055" y="1232989"/>
            <a:ext cx="1490375" cy="19853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4303" y="3281935"/>
            <a:ext cx="265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Organize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computing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clusters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08680" y="3271520"/>
            <a:ext cx="2166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Social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network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094291" y="3988886"/>
            <a:ext cx="3295015" cy="2186940"/>
            <a:chOff x="5094291" y="3988886"/>
            <a:chExt cx="3295015" cy="218694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4291" y="3988886"/>
              <a:ext cx="3294661" cy="218648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11677" y="6065151"/>
              <a:ext cx="2545715" cy="87630"/>
            </a:xfrm>
            <a:custGeom>
              <a:avLst/>
              <a:gdLst/>
              <a:ahLst/>
              <a:cxnLst/>
              <a:rect l="l" t="t" r="r" b="b"/>
              <a:pathLst>
                <a:path w="2545715" h="87629">
                  <a:moveTo>
                    <a:pt x="2545612" y="0"/>
                  </a:moveTo>
                  <a:lnTo>
                    <a:pt x="0" y="0"/>
                  </a:lnTo>
                  <a:lnTo>
                    <a:pt x="0" y="87151"/>
                  </a:lnTo>
                  <a:lnTo>
                    <a:pt x="2545612" y="87151"/>
                  </a:lnTo>
                  <a:lnTo>
                    <a:pt x="2545612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098977" y="6052451"/>
            <a:ext cx="279590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Calibri"/>
                <a:cs typeface="Calibri"/>
              </a:rPr>
              <a:t>Image</a:t>
            </a:r>
            <a:r>
              <a:rPr sz="700" spc="10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credit:</a:t>
            </a:r>
            <a:r>
              <a:rPr sz="700" spc="10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NASA/JPL-</a:t>
            </a:r>
            <a:r>
              <a:rPr sz="700" dirty="0">
                <a:latin typeface="Calibri"/>
                <a:cs typeface="Calibri"/>
              </a:rPr>
              <a:t>Caltech/E.</a:t>
            </a:r>
            <a:r>
              <a:rPr sz="700" spc="5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Churchwell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(Univ.</a:t>
            </a:r>
            <a:r>
              <a:rPr sz="700" spc="10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of</a:t>
            </a:r>
            <a:r>
              <a:rPr sz="700" spc="5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Wisconsin,</a:t>
            </a:r>
            <a:r>
              <a:rPr sz="700" spc="10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Madison)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54948" y="6252845"/>
            <a:ext cx="2489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Astronomical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82600" y="3467100"/>
            <a:ext cx="3263900" cy="3390900"/>
            <a:chOff x="482600" y="3467100"/>
            <a:chExt cx="3263900" cy="339090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600" y="3467100"/>
              <a:ext cx="3263900" cy="33909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40913" y="4156908"/>
              <a:ext cx="368639" cy="6789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8502" y="3965120"/>
              <a:ext cx="368639" cy="6789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6000" y="4273085"/>
              <a:ext cx="368639" cy="6789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1587" y="5035129"/>
              <a:ext cx="368639" cy="67893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05673" y="4876148"/>
              <a:ext cx="368639" cy="67893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4719" y="4876150"/>
              <a:ext cx="368639" cy="67893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60030" y="5073291"/>
              <a:ext cx="368639" cy="6789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56592" y="4968704"/>
              <a:ext cx="368639" cy="6789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78089" y="5317504"/>
              <a:ext cx="368639" cy="67893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3141" y="5256319"/>
              <a:ext cx="368639" cy="67893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5020" y="4015029"/>
              <a:ext cx="368639" cy="67893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0633" y="4096433"/>
              <a:ext cx="368639" cy="67893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2277" y="4326389"/>
              <a:ext cx="368639" cy="67893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3637" y="4289769"/>
              <a:ext cx="368639" cy="67893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32823" y="5215614"/>
              <a:ext cx="368639" cy="678933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78739" y="6111315"/>
            <a:ext cx="3186430" cy="39433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174115">
              <a:lnSpc>
                <a:spcPct val="100000"/>
              </a:lnSpc>
              <a:spcBef>
                <a:spcPts val="915"/>
              </a:spcBef>
            </a:pPr>
            <a:r>
              <a:rPr sz="1800" dirty="0">
                <a:latin typeface="Calibri"/>
                <a:cs typeface="Calibri"/>
              </a:rPr>
              <a:t>Market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spc="-10" dirty="0" smtClean="0">
                <a:latin typeface="Calibri"/>
                <a:cs typeface="Calibri"/>
              </a:rPr>
              <a:t>segmentation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045967" y="957649"/>
            <a:ext cx="3149600" cy="2407285"/>
            <a:chOff x="5045967" y="957649"/>
            <a:chExt cx="3149600" cy="2407285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7633" y="1109607"/>
              <a:ext cx="292201" cy="62253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57306" y="1058488"/>
              <a:ext cx="292201" cy="62253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72991" y="2197042"/>
              <a:ext cx="292201" cy="62253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5967" y="1856132"/>
              <a:ext cx="292201" cy="62253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8382" y="1901476"/>
              <a:ext cx="292201" cy="62253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16362" y="957649"/>
              <a:ext cx="292201" cy="62253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17944" y="1726984"/>
              <a:ext cx="292201" cy="62253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25793" y="1024550"/>
              <a:ext cx="292201" cy="62253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56248" y="1360314"/>
              <a:ext cx="292201" cy="62253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03365" y="1104447"/>
              <a:ext cx="292201" cy="62253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80353" y="1721889"/>
              <a:ext cx="292201" cy="62253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05106" y="2579454"/>
              <a:ext cx="292201" cy="62253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82801" y="2339330"/>
              <a:ext cx="292201" cy="62253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287924" y="1732101"/>
              <a:ext cx="317500" cy="351155"/>
            </a:xfrm>
            <a:custGeom>
              <a:avLst/>
              <a:gdLst/>
              <a:ahLst/>
              <a:cxnLst/>
              <a:rect l="l" t="t" r="r" b="b"/>
              <a:pathLst>
                <a:path w="317500" h="351155">
                  <a:moveTo>
                    <a:pt x="317474" y="234708"/>
                  </a:moveTo>
                  <a:lnTo>
                    <a:pt x="312585" y="228320"/>
                  </a:lnTo>
                  <a:lnTo>
                    <a:pt x="298678" y="226453"/>
                  </a:lnTo>
                  <a:lnTo>
                    <a:pt x="292290" y="231330"/>
                  </a:lnTo>
                  <a:lnTo>
                    <a:pt x="285889" y="279158"/>
                  </a:lnTo>
                  <a:lnTo>
                    <a:pt x="195275" y="61734"/>
                  </a:lnTo>
                  <a:lnTo>
                    <a:pt x="233743" y="90855"/>
                  </a:lnTo>
                  <a:lnTo>
                    <a:pt x="241719" y="89750"/>
                  </a:lnTo>
                  <a:lnTo>
                    <a:pt x="250177" y="78562"/>
                  </a:lnTo>
                  <a:lnTo>
                    <a:pt x="249072" y="70599"/>
                  </a:lnTo>
                  <a:lnTo>
                    <a:pt x="155829" y="50"/>
                  </a:lnTo>
                  <a:lnTo>
                    <a:pt x="59093" y="65811"/>
                  </a:lnTo>
                  <a:lnTo>
                    <a:pt x="57594" y="73710"/>
                  </a:lnTo>
                  <a:lnTo>
                    <a:pt x="65481" y="85305"/>
                  </a:lnTo>
                  <a:lnTo>
                    <a:pt x="73380" y="86804"/>
                  </a:lnTo>
                  <a:lnTo>
                    <a:pt x="113271" y="59664"/>
                  </a:lnTo>
                  <a:lnTo>
                    <a:pt x="29311" y="235597"/>
                  </a:lnTo>
                  <a:lnTo>
                    <a:pt x="25323" y="187502"/>
                  </a:lnTo>
                  <a:lnTo>
                    <a:pt x="19177" y="182308"/>
                  </a:lnTo>
                  <a:lnTo>
                    <a:pt x="5207" y="183476"/>
                  </a:lnTo>
                  <a:lnTo>
                    <a:pt x="0" y="189611"/>
                  </a:lnTo>
                  <a:lnTo>
                    <a:pt x="9677" y="306209"/>
                  </a:lnTo>
                  <a:lnTo>
                    <a:pt x="106413" y="240398"/>
                  </a:lnTo>
                  <a:lnTo>
                    <a:pt x="107924" y="232498"/>
                  </a:lnTo>
                  <a:lnTo>
                    <a:pt x="100025" y="220903"/>
                  </a:lnTo>
                  <a:lnTo>
                    <a:pt x="92125" y="219392"/>
                  </a:lnTo>
                  <a:lnTo>
                    <a:pt x="52235" y="246545"/>
                  </a:lnTo>
                  <a:lnTo>
                    <a:pt x="136194" y="70612"/>
                  </a:lnTo>
                  <a:lnTo>
                    <a:pt x="140195" y="118694"/>
                  </a:lnTo>
                  <a:lnTo>
                    <a:pt x="146329" y="123888"/>
                  </a:lnTo>
                  <a:lnTo>
                    <a:pt x="152666" y="123367"/>
                  </a:lnTo>
                  <a:lnTo>
                    <a:pt x="159029" y="124218"/>
                  </a:lnTo>
                  <a:lnTo>
                    <a:pt x="165417" y="119329"/>
                  </a:lnTo>
                  <a:lnTo>
                    <a:pt x="171831" y="71501"/>
                  </a:lnTo>
                  <a:lnTo>
                    <a:pt x="262432" y="288937"/>
                  </a:lnTo>
                  <a:lnTo>
                    <a:pt x="223964" y="259816"/>
                  </a:lnTo>
                  <a:lnTo>
                    <a:pt x="216001" y="260908"/>
                  </a:lnTo>
                  <a:lnTo>
                    <a:pt x="207530" y="272097"/>
                  </a:lnTo>
                  <a:lnTo>
                    <a:pt x="208635" y="280060"/>
                  </a:lnTo>
                  <a:lnTo>
                    <a:pt x="301929" y="350672"/>
                  </a:lnTo>
                  <a:lnTo>
                    <a:pt x="317474" y="2347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60537" y="2349487"/>
              <a:ext cx="212501" cy="15886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49965" y="2741995"/>
              <a:ext cx="292201" cy="62253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942101" y="1680984"/>
              <a:ext cx="663575" cy="1405890"/>
            </a:xfrm>
            <a:custGeom>
              <a:avLst/>
              <a:gdLst/>
              <a:ahLst/>
              <a:cxnLst/>
              <a:rect l="l" t="t" r="r" b="b"/>
              <a:pathLst>
                <a:path w="663575" h="1405889">
                  <a:moveTo>
                    <a:pt x="575868" y="357327"/>
                  </a:moveTo>
                  <a:lnTo>
                    <a:pt x="574370" y="240334"/>
                  </a:lnTo>
                  <a:lnTo>
                    <a:pt x="568617" y="234721"/>
                  </a:lnTo>
                  <a:lnTo>
                    <a:pt x="554596" y="234899"/>
                  </a:lnTo>
                  <a:lnTo>
                    <a:pt x="548982" y="240652"/>
                  </a:lnTo>
                  <a:lnTo>
                    <a:pt x="549592" y="288912"/>
                  </a:lnTo>
                  <a:lnTo>
                    <a:pt x="409321" y="55333"/>
                  </a:lnTo>
                  <a:lnTo>
                    <a:pt x="451624" y="78549"/>
                  </a:lnTo>
                  <a:lnTo>
                    <a:pt x="459346" y="76301"/>
                  </a:lnTo>
                  <a:lnTo>
                    <a:pt x="466090" y="64008"/>
                  </a:lnTo>
                  <a:lnTo>
                    <a:pt x="463842" y="56286"/>
                  </a:lnTo>
                  <a:lnTo>
                    <a:pt x="361264" y="0"/>
                  </a:lnTo>
                  <a:lnTo>
                    <a:pt x="362762" y="116992"/>
                  </a:lnTo>
                  <a:lnTo>
                    <a:pt x="368515" y="122605"/>
                  </a:lnTo>
                  <a:lnTo>
                    <a:pt x="382549" y="122428"/>
                  </a:lnTo>
                  <a:lnTo>
                    <a:pt x="388162" y="116662"/>
                  </a:lnTo>
                  <a:lnTo>
                    <a:pt x="387540" y="68414"/>
                  </a:lnTo>
                  <a:lnTo>
                    <a:pt x="527812" y="301980"/>
                  </a:lnTo>
                  <a:lnTo>
                    <a:pt x="485508" y="278765"/>
                  </a:lnTo>
                  <a:lnTo>
                    <a:pt x="477799" y="281025"/>
                  </a:lnTo>
                  <a:lnTo>
                    <a:pt x="471043" y="293319"/>
                  </a:lnTo>
                  <a:lnTo>
                    <a:pt x="473290" y="301040"/>
                  </a:lnTo>
                  <a:lnTo>
                    <a:pt x="575868" y="357327"/>
                  </a:lnTo>
                  <a:close/>
                </a:path>
                <a:path w="663575" h="1405889">
                  <a:moveTo>
                    <a:pt x="663054" y="1209725"/>
                  </a:moveTo>
                  <a:lnTo>
                    <a:pt x="659257" y="1092847"/>
                  </a:lnTo>
                  <a:lnTo>
                    <a:pt x="653389" y="1087348"/>
                  </a:lnTo>
                  <a:lnTo>
                    <a:pt x="639368" y="1087805"/>
                  </a:lnTo>
                  <a:lnTo>
                    <a:pt x="633869" y="1093673"/>
                  </a:lnTo>
                  <a:lnTo>
                    <a:pt x="635431" y="1141895"/>
                  </a:lnTo>
                  <a:lnTo>
                    <a:pt x="472173" y="881672"/>
                  </a:lnTo>
                  <a:lnTo>
                    <a:pt x="514921" y="904062"/>
                  </a:lnTo>
                  <a:lnTo>
                    <a:pt x="522592" y="901661"/>
                  </a:lnTo>
                  <a:lnTo>
                    <a:pt x="529107" y="889241"/>
                  </a:lnTo>
                  <a:lnTo>
                    <a:pt x="526707" y="881557"/>
                  </a:lnTo>
                  <a:lnTo>
                    <a:pt x="423049" y="827278"/>
                  </a:lnTo>
                  <a:lnTo>
                    <a:pt x="426821" y="944219"/>
                  </a:lnTo>
                  <a:lnTo>
                    <a:pt x="432689" y="949718"/>
                  </a:lnTo>
                  <a:lnTo>
                    <a:pt x="446709" y="949274"/>
                  </a:lnTo>
                  <a:lnTo>
                    <a:pt x="452208" y="943406"/>
                  </a:lnTo>
                  <a:lnTo>
                    <a:pt x="450659" y="895172"/>
                  </a:lnTo>
                  <a:lnTo>
                    <a:pt x="613918" y="1155395"/>
                  </a:lnTo>
                  <a:lnTo>
                    <a:pt x="571169" y="1133017"/>
                  </a:lnTo>
                  <a:lnTo>
                    <a:pt x="563486" y="1135418"/>
                  </a:lnTo>
                  <a:lnTo>
                    <a:pt x="556983" y="1147838"/>
                  </a:lnTo>
                  <a:lnTo>
                    <a:pt x="559384" y="1155509"/>
                  </a:lnTo>
                  <a:lnTo>
                    <a:pt x="662711" y="1209636"/>
                  </a:lnTo>
                  <a:lnTo>
                    <a:pt x="550862" y="1176540"/>
                  </a:lnTo>
                  <a:lnTo>
                    <a:pt x="543788" y="1180376"/>
                  </a:lnTo>
                  <a:lnTo>
                    <a:pt x="539813" y="1193825"/>
                  </a:lnTo>
                  <a:lnTo>
                    <a:pt x="543648" y="1200899"/>
                  </a:lnTo>
                  <a:lnTo>
                    <a:pt x="589927" y="1214589"/>
                  </a:lnTo>
                  <a:lnTo>
                    <a:pt x="116014" y="1330782"/>
                  </a:lnTo>
                  <a:lnTo>
                    <a:pt x="110909" y="1327175"/>
                  </a:lnTo>
                  <a:lnTo>
                    <a:pt x="77101" y="1333093"/>
                  </a:lnTo>
                  <a:lnTo>
                    <a:pt x="101777" y="1309230"/>
                  </a:lnTo>
                  <a:lnTo>
                    <a:pt x="101879" y="1302981"/>
                  </a:lnTo>
                  <a:lnTo>
                    <a:pt x="230060" y="1194816"/>
                  </a:lnTo>
                  <a:lnTo>
                    <a:pt x="213880" y="1240282"/>
                  </a:lnTo>
                  <a:lnTo>
                    <a:pt x="217335" y="1247546"/>
                  </a:lnTo>
                  <a:lnTo>
                    <a:pt x="230543" y="1252245"/>
                  </a:lnTo>
                  <a:lnTo>
                    <a:pt x="237807" y="1248791"/>
                  </a:lnTo>
                  <a:lnTo>
                    <a:pt x="277025" y="1138567"/>
                  </a:lnTo>
                  <a:lnTo>
                    <a:pt x="161772" y="1158684"/>
                  </a:lnTo>
                  <a:lnTo>
                    <a:pt x="157149" y="1165263"/>
                  </a:lnTo>
                  <a:lnTo>
                    <a:pt x="159562" y="1179080"/>
                  </a:lnTo>
                  <a:lnTo>
                    <a:pt x="166141" y="1183703"/>
                  </a:lnTo>
                  <a:lnTo>
                    <a:pt x="213677" y="1175410"/>
                  </a:lnTo>
                  <a:lnTo>
                    <a:pt x="46990" y="1316062"/>
                  </a:lnTo>
                  <a:lnTo>
                    <a:pt x="63169" y="1270596"/>
                  </a:lnTo>
                  <a:lnTo>
                    <a:pt x="59715" y="1263345"/>
                  </a:lnTo>
                  <a:lnTo>
                    <a:pt x="46494" y="1258633"/>
                  </a:lnTo>
                  <a:lnTo>
                    <a:pt x="39230" y="1262087"/>
                  </a:lnTo>
                  <a:lnTo>
                    <a:pt x="25" y="1372273"/>
                  </a:lnTo>
                  <a:lnTo>
                    <a:pt x="105473" y="1403502"/>
                  </a:lnTo>
                  <a:lnTo>
                    <a:pt x="112204" y="1405496"/>
                  </a:lnTo>
                  <a:lnTo>
                    <a:pt x="119265" y="1401648"/>
                  </a:lnTo>
                  <a:lnTo>
                    <a:pt x="123240" y="1388198"/>
                  </a:lnTo>
                  <a:lnTo>
                    <a:pt x="119405" y="1381137"/>
                  </a:lnTo>
                  <a:lnTo>
                    <a:pt x="73126" y="1367447"/>
                  </a:lnTo>
                  <a:lnTo>
                    <a:pt x="595972" y="1239253"/>
                  </a:lnTo>
                  <a:lnTo>
                    <a:pt x="561289" y="1272794"/>
                  </a:lnTo>
                  <a:lnTo>
                    <a:pt x="561149" y="1280833"/>
                  </a:lnTo>
                  <a:lnTo>
                    <a:pt x="570903" y="1290916"/>
                  </a:lnTo>
                  <a:lnTo>
                    <a:pt x="578942" y="1291056"/>
                  </a:lnTo>
                  <a:lnTo>
                    <a:pt x="662990" y="12097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97272" y="2650552"/>
              <a:ext cx="185566" cy="24021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365134" y="2470127"/>
              <a:ext cx="718185" cy="219075"/>
            </a:xfrm>
            <a:custGeom>
              <a:avLst/>
              <a:gdLst/>
              <a:ahLst/>
              <a:cxnLst/>
              <a:rect l="l" t="t" r="r" b="b"/>
              <a:pathLst>
                <a:path w="718184" h="219075">
                  <a:moveTo>
                    <a:pt x="110600" y="0"/>
                  </a:moveTo>
                  <a:lnTo>
                    <a:pt x="0" y="38172"/>
                  </a:lnTo>
                  <a:lnTo>
                    <a:pt x="87668" y="115657"/>
                  </a:lnTo>
                  <a:lnTo>
                    <a:pt x="95694" y="115162"/>
                  </a:lnTo>
                  <a:lnTo>
                    <a:pt x="104984" y="104651"/>
                  </a:lnTo>
                  <a:lnTo>
                    <a:pt x="104489" y="96625"/>
                  </a:lnTo>
                  <a:lnTo>
                    <a:pt x="68333" y="64668"/>
                  </a:lnTo>
                  <a:lnTo>
                    <a:pt x="644452" y="178902"/>
                  </a:lnTo>
                  <a:lnTo>
                    <a:pt x="598838" y="194645"/>
                  </a:lnTo>
                  <a:lnTo>
                    <a:pt x="595317" y="201875"/>
                  </a:lnTo>
                  <a:lnTo>
                    <a:pt x="599894" y="215135"/>
                  </a:lnTo>
                  <a:lnTo>
                    <a:pt x="607124" y="218655"/>
                  </a:lnTo>
                  <a:lnTo>
                    <a:pt x="613754" y="216367"/>
                  </a:lnTo>
                  <a:lnTo>
                    <a:pt x="717725" y="180483"/>
                  </a:lnTo>
                  <a:lnTo>
                    <a:pt x="630057" y="102998"/>
                  </a:lnTo>
                  <a:lnTo>
                    <a:pt x="622030" y="103493"/>
                  </a:lnTo>
                  <a:lnTo>
                    <a:pt x="612740" y="114004"/>
                  </a:lnTo>
                  <a:lnTo>
                    <a:pt x="613236" y="122030"/>
                  </a:lnTo>
                  <a:lnTo>
                    <a:pt x="649391" y="153987"/>
                  </a:lnTo>
                  <a:lnTo>
                    <a:pt x="73273" y="39753"/>
                  </a:lnTo>
                  <a:lnTo>
                    <a:pt x="118887" y="24010"/>
                  </a:lnTo>
                  <a:lnTo>
                    <a:pt x="122407" y="16780"/>
                  </a:lnTo>
                  <a:lnTo>
                    <a:pt x="117830" y="3520"/>
                  </a:lnTo>
                  <a:lnTo>
                    <a:pt x="110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49458" y="1266195"/>
              <a:ext cx="166954" cy="10628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297564" y="1226705"/>
              <a:ext cx="2784475" cy="870585"/>
            </a:xfrm>
            <a:custGeom>
              <a:avLst/>
              <a:gdLst/>
              <a:ahLst/>
              <a:cxnLst/>
              <a:rect l="l" t="t" r="r" b="b"/>
              <a:pathLst>
                <a:path w="2784475" h="870585">
                  <a:moveTo>
                    <a:pt x="292328" y="811555"/>
                  </a:moveTo>
                  <a:lnTo>
                    <a:pt x="194284" y="754367"/>
                  </a:lnTo>
                  <a:lnTo>
                    <a:pt x="190830" y="753999"/>
                  </a:lnTo>
                  <a:lnTo>
                    <a:pt x="187693" y="754824"/>
                  </a:lnTo>
                  <a:lnTo>
                    <a:pt x="184543" y="755650"/>
                  </a:lnTo>
                  <a:lnTo>
                    <a:pt x="181711" y="757682"/>
                  </a:lnTo>
                  <a:lnTo>
                    <a:pt x="176415" y="766762"/>
                  </a:lnTo>
                  <a:lnTo>
                    <a:pt x="178460" y="774534"/>
                  </a:lnTo>
                  <a:lnTo>
                    <a:pt x="220141" y="798855"/>
                  </a:lnTo>
                  <a:lnTo>
                    <a:pt x="72186" y="798855"/>
                  </a:lnTo>
                  <a:lnTo>
                    <a:pt x="113868" y="774534"/>
                  </a:lnTo>
                  <a:lnTo>
                    <a:pt x="115912" y="766762"/>
                  </a:lnTo>
                  <a:lnTo>
                    <a:pt x="108851" y="754646"/>
                  </a:lnTo>
                  <a:lnTo>
                    <a:pt x="101066" y="752602"/>
                  </a:lnTo>
                  <a:lnTo>
                    <a:pt x="0" y="811555"/>
                  </a:lnTo>
                  <a:lnTo>
                    <a:pt x="101066" y="870508"/>
                  </a:lnTo>
                  <a:lnTo>
                    <a:pt x="108851" y="868464"/>
                  </a:lnTo>
                  <a:lnTo>
                    <a:pt x="115912" y="856348"/>
                  </a:lnTo>
                  <a:lnTo>
                    <a:pt x="113868" y="848563"/>
                  </a:lnTo>
                  <a:lnTo>
                    <a:pt x="72186" y="824255"/>
                  </a:lnTo>
                  <a:lnTo>
                    <a:pt x="220141" y="824255"/>
                  </a:lnTo>
                  <a:lnTo>
                    <a:pt x="178460" y="848563"/>
                  </a:lnTo>
                  <a:lnTo>
                    <a:pt x="176415" y="856348"/>
                  </a:lnTo>
                  <a:lnTo>
                    <a:pt x="183489" y="868464"/>
                  </a:lnTo>
                  <a:lnTo>
                    <a:pt x="191262" y="870508"/>
                  </a:lnTo>
                  <a:lnTo>
                    <a:pt x="292328" y="811555"/>
                  </a:lnTo>
                  <a:close/>
                </a:path>
                <a:path w="2784475" h="870585">
                  <a:moveTo>
                    <a:pt x="2028278" y="109131"/>
                  </a:moveTo>
                  <a:lnTo>
                    <a:pt x="1937829" y="34912"/>
                  </a:lnTo>
                  <a:lnTo>
                    <a:pt x="1929828" y="35712"/>
                  </a:lnTo>
                  <a:lnTo>
                    <a:pt x="1920925" y="46558"/>
                  </a:lnTo>
                  <a:lnTo>
                    <a:pt x="1921713" y="54559"/>
                  </a:lnTo>
                  <a:lnTo>
                    <a:pt x="1959025" y="85166"/>
                  </a:lnTo>
                  <a:lnTo>
                    <a:pt x="1684223" y="41097"/>
                  </a:lnTo>
                  <a:lnTo>
                    <a:pt x="1729219" y="23685"/>
                  </a:lnTo>
                  <a:lnTo>
                    <a:pt x="1732470" y="16332"/>
                  </a:lnTo>
                  <a:lnTo>
                    <a:pt x="1727415" y="3251"/>
                  </a:lnTo>
                  <a:lnTo>
                    <a:pt x="1720062" y="0"/>
                  </a:lnTo>
                  <a:lnTo>
                    <a:pt x="1713522" y="2527"/>
                  </a:lnTo>
                  <a:lnTo>
                    <a:pt x="1610931" y="42214"/>
                  </a:lnTo>
                  <a:lnTo>
                    <a:pt x="1701393" y="116420"/>
                  </a:lnTo>
                  <a:lnTo>
                    <a:pt x="1709394" y="115633"/>
                  </a:lnTo>
                  <a:lnTo>
                    <a:pt x="1718297" y="104787"/>
                  </a:lnTo>
                  <a:lnTo>
                    <a:pt x="1717509" y="96786"/>
                  </a:lnTo>
                  <a:lnTo>
                    <a:pt x="1680197" y="66179"/>
                  </a:lnTo>
                  <a:lnTo>
                    <a:pt x="1954999" y="110236"/>
                  </a:lnTo>
                  <a:lnTo>
                    <a:pt x="1909991" y="127647"/>
                  </a:lnTo>
                  <a:lnTo>
                    <a:pt x="1906739" y="135001"/>
                  </a:lnTo>
                  <a:lnTo>
                    <a:pt x="1911807" y="148082"/>
                  </a:lnTo>
                  <a:lnTo>
                    <a:pt x="1919160" y="151333"/>
                  </a:lnTo>
                  <a:lnTo>
                    <a:pt x="2028278" y="109131"/>
                  </a:lnTo>
                  <a:close/>
                </a:path>
                <a:path w="2784475" h="870585">
                  <a:moveTo>
                    <a:pt x="2386673" y="689571"/>
                  </a:moveTo>
                  <a:lnTo>
                    <a:pt x="2381173" y="683704"/>
                  </a:lnTo>
                  <a:lnTo>
                    <a:pt x="2367153" y="683234"/>
                  </a:lnTo>
                  <a:lnTo>
                    <a:pt x="2361285" y="688733"/>
                  </a:lnTo>
                  <a:lnTo>
                    <a:pt x="2359698" y="736955"/>
                  </a:lnTo>
                  <a:lnTo>
                    <a:pt x="2219769" y="477812"/>
                  </a:lnTo>
                  <a:lnTo>
                    <a:pt x="2260968" y="502945"/>
                  </a:lnTo>
                  <a:lnTo>
                    <a:pt x="2268778" y="501040"/>
                  </a:lnTo>
                  <a:lnTo>
                    <a:pt x="2276081" y="489064"/>
                  </a:lnTo>
                  <a:lnTo>
                    <a:pt x="2274189" y="481253"/>
                  </a:lnTo>
                  <a:lnTo>
                    <a:pt x="2174290" y="420331"/>
                  </a:lnTo>
                  <a:lnTo>
                    <a:pt x="2170442" y="537273"/>
                  </a:lnTo>
                  <a:lnTo>
                    <a:pt x="2175929" y="543140"/>
                  </a:lnTo>
                  <a:lnTo>
                    <a:pt x="2189950" y="543610"/>
                  </a:lnTo>
                  <a:lnTo>
                    <a:pt x="2195830" y="538111"/>
                  </a:lnTo>
                  <a:lnTo>
                    <a:pt x="2197417" y="489889"/>
                  </a:lnTo>
                  <a:lnTo>
                    <a:pt x="2337346" y="749033"/>
                  </a:lnTo>
                  <a:lnTo>
                    <a:pt x="2296147" y="723900"/>
                  </a:lnTo>
                  <a:lnTo>
                    <a:pt x="2288324" y="725792"/>
                  </a:lnTo>
                  <a:lnTo>
                    <a:pt x="2281021" y="737781"/>
                  </a:lnTo>
                  <a:lnTo>
                    <a:pt x="2282914" y="745591"/>
                  </a:lnTo>
                  <a:lnTo>
                    <a:pt x="2382812" y="806513"/>
                  </a:lnTo>
                  <a:lnTo>
                    <a:pt x="2386673" y="689571"/>
                  </a:lnTo>
                  <a:close/>
                </a:path>
                <a:path w="2784475" h="870585">
                  <a:moveTo>
                    <a:pt x="2605849" y="189026"/>
                  </a:moveTo>
                  <a:lnTo>
                    <a:pt x="2524429" y="105016"/>
                  </a:lnTo>
                  <a:lnTo>
                    <a:pt x="2516390" y="104889"/>
                  </a:lnTo>
                  <a:lnTo>
                    <a:pt x="2506307" y="114655"/>
                  </a:lnTo>
                  <a:lnTo>
                    <a:pt x="2506180" y="122694"/>
                  </a:lnTo>
                  <a:lnTo>
                    <a:pt x="2539771" y="157340"/>
                  </a:lnTo>
                  <a:lnTo>
                    <a:pt x="2393302" y="116332"/>
                  </a:lnTo>
                  <a:lnTo>
                    <a:pt x="2440000" y="104152"/>
                  </a:lnTo>
                  <a:lnTo>
                    <a:pt x="2444064" y="97218"/>
                  </a:lnTo>
                  <a:lnTo>
                    <a:pt x="2440521" y="83642"/>
                  </a:lnTo>
                  <a:lnTo>
                    <a:pt x="2433586" y="79578"/>
                  </a:lnTo>
                  <a:lnTo>
                    <a:pt x="2426792" y="81343"/>
                  </a:lnTo>
                  <a:lnTo>
                    <a:pt x="2320366" y="109105"/>
                  </a:lnTo>
                  <a:lnTo>
                    <a:pt x="2401798" y="193116"/>
                  </a:lnTo>
                  <a:lnTo>
                    <a:pt x="2409837" y="193243"/>
                  </a:lnTo>
                  <a:lnTo>
                    <a:pt x="2419908" y="183489"/>
                  </a:lnTo>
                  <a:lnTo>
                    <a:pt x="2420035" y="175450"/>
                  </a:lnTo>
                  <a:lnTo>
                    <a:pt x="2386457" y="140792"/>
                  </a:lnTo>
                  <a:lnTo>
                    <a:pt x="2532913" y="181800"/>
                  </a:lnTo>
                  <a:lnTo>
                    <a:pt x="2486228" y="193979"/>
                  </a:lnTo>
                  <a:lnTo>
                    <a:pt x="2482164" y="200914"/>
                  </a:lnTo>
                  <a:lnTo>
                    <a:pt x="2485694" y="214490"/>
                  </a:lnTo>
                  <a:lnTo>
                    <a:pt x="2492641" y="218554"/>
                  </a:lnTo>
                  <a:lnTo>
                    <a:pt x="2605849" y="189026"/>
                  </a:lnTo>
                  <a:close/>
                </a:path>
                <a:path w="2784475" h="870585">
                  <a:moveTo>
                    <a:pt x="2784462" y="612609"/>
                  </a:moveTo>
                  <a:lnTo>
                    <a:pt x="2751912" y="500227"/>
                  </a:lnTo>
                  <a:lnTo>
                    <a:pt x="2670111" y="583882"/>
                  </a:lnTo>
                  <a:lnTo>
                    <a:pt x="2670200" y="591921"/>
                  </a:lnTo>
                  <a:lnTo>
                    <a:pt x="2680233" y="601726"/>
                  </a:lnTo>
                  <a:lnTo>
                    <a:pt x="2688272" y="601637"/>
                  </a:lnTo>
                  <a:lnTo>
                    <a:pt x="2722003" y="567143"/>
                  </a:lnTo>
                  <a:lnTo>
                    <a:pt x="2680246" y="733412"/>
                  </a:lnTo>
                  <a:lnTo>
                    <a:pt x="2666809" y="687070"/>
                  </a:lnTo>
                  <a:lnTo>
                    <a:pt x="2659773" y="683183"/>
                  </a:lnTo>
                  <a:lnTo>
                    <a:pt x="2646299" y="687095"/>
                  </a:lnTo>
                  <a:lnTo>
                    <a:pt x="2642412" y="694131"/>
                  </a:lnTo>
                  <a:lnTo>
                    <a:pt x="2674975" y="806513"/>
                  </a:lnTo>
                  <a:lnTo>
                    <a:pt x="2756776" y="722858"/>
                  </a:lnTo>
                  <a:lnTo>
                    <a:pt x="2756687" y="714819"/>
                  </a:lnTo>
                  <a:lnTo>
                    <a:pt x="2746654" y="705015"/>
                  </a:lnTo>
                  <a:lnTo>
                    <a:pt x="2738615" y="705104"/>
                  </a:lnTo>
                  <a:lnTo>
                    <a:pt x="2704871" y="739597"/>
                  </a:lnTo>
                  <a:lnTo>
                    <a:pt x="2746641" y="573328"/>
                  </a:lnTo>
                  <a:lnTo>
                    <a:pt x="2760065" y="619683"/>
                  </a:lnTo>
                  <a:lnTo>
                    <a:pt x="2767114" y="623557"/>
                  </a:lnTo>
                  <a:lnTo>
                    <a:pt x="2780588" y="619658"/>
                  </a:lnTo>
                  <a:lnTo>
                    <a:pt x="2784462" y="6126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48391" y="1600925"/>
              <a:ext cx="223560" cy="11825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589765" y="1268869"/>
              <a:ext cx="2098675" cy="1382395"/>
            </a:xfrm>
            <a:custGeom>
              <a:avLst/>
              <a:gdLst/>
              <a:ahLst/>
              <a:cxnLst/>
              <a:rect l="l" t="t" r="r" b="b"/>
              <a:pathLst>
                <a:path w="2098675" h="1382395">
                  <a:moveTo>
                    <a:pt x="567588" y="100888"/>
                  </a:moveTo>
                  <a:lnTo>
                    <a:pt x="461645" y="51244"/>
                  </a:lnTo>
                  <a:lnTo>
                    <a:pt x="454088" y="53975"/>
                  </a:lnTo>
                  <a:lnTo>
                    <a:pt x="448132" y="66675"/>
                  </a:lnTo>
                  <a:lnTo>
                    <a:pt x="450875" y="74244"/>
                  </a:lnTo>
                  <a:lnTo>
                    <a:pt x="494563" y="94716"/>
                  </a:lnTo>
                  <a:lnTo>
                    <a:pt x="70751" y="132892"/>
                  </a:lnTo>
                  <a:lnTo>
                    <a:pt x="110083" y="104940"/>
                  </a:lnTo>
                  <a:lnTo>
                    <a:pt x="111429" y="97002"/>
                  </a:lnTo>
                  <a:lnTo>
                    <a:pt x="103301" y="85572"/>
                  </a:lnTo>
                  <a:lnTo>
                    <a:pt x="95377" y="84239"/>
                  </a:lnTo>
                  <a:lnTo>
                    <a:pt x="0" y="152019"/>
                  </a:lnTo>
                  <a:lnTo>
                    <a:pt x="102781" y="200177"/>
                  </a:lnTo>
                  <a:lnTo>
                    <a:pt x="106260" y="200240"/>
                  </a:lnTo>
                  <a:lnTo>
                    <a:pt x="109308" y="199136"/>
                  </a:lnTo>
                  <a:lnTo>
                    <a:pt x="112369" y="198031"/>
                  </a:lnTo>
                  <a:lnTo>
                    <a:pt x="114998" y="195757"/>
                  </a:lnTo>
                  <a:lnTo>
                    <a:pt x="119468" y="186232"/>
                  </a:lnTo>
                  <a:lnTo>
                    <a:pt x="116725" y="178663"/>
                  </a:lnTo>
                  <a:lnTo>
                    <a:pt x="73037" y="158191"/>
                  </a:lnTo>
                  <a:lnTo>
                    <a:pt x="496849" y="120015"/>
                  </a:lnTo>
                  <a:lnTo>
                    <a:pt x="457517" y="147967"/>
                  </a:lnTo>
                  <a:lnTo>
                    <a:pt x="456171" y="155892"/>
                  </a:lnTo>
                  <a:lnTo>
                    <a:pt x="464299" y="167335"/>
                  </a:lnTo>
                  <a:lnTo>
                    <a:pt x="472224" y="168668"/>
                  </a:lnTo>
                  <a:lnTo>
                    <a:pt x="567588" y="100888"/>
                  </a:lnTo>
                  <a:close/>
                </a:path>
                <a:path w="2098675" h="1382395">
                  <a:moveTo>
                    <a:pt x="1413141" y="295478"/>
                  </a:moveTo>
                  <a:lnTo>
                    <a:pt x="1410195" y="287997"/>
                  </a:lnTo>
                  <a:lnTo>
                    <a:pt x="1397330" y="282409"/>
                  </a:lnTo>
                  <a:lnTo>
                    <a:pt x="1389849" y="285356"/>
                  </a:lnTo>
                  <a:lnTo>
                    <a:pt x="1370609" y="329603"/>
                  </a:lnTo>
                  <a:lnTo>
                    <a:pt x="1339888" y="70180"/>
                  </a:lnTo>
                  <a:lnTo>
                    <a:pt x="1368933" y="108712"/>
                  </a:lnTo>
                  <a:lnTo>
                    <a:pt x="1376895" y="109829"/>
                  </a:lnTo>
                  <a:lnTo>
                    <a:pt x="1388097" y="101384"/>
                  </a:lnTo>
                  <a:lnTo>
                    <a:pt x="1389214" y="93421"/>
                  </a:lnTo>
                  <a:lnTo>
                    <a:pt x="1318793" y="0"/>
                  </a:lnTo>
                  <a:lnTo>
                    <a:pt x="1272120" y="107289"/>
                  </a:lnTo>
                  <a:lnTo>
                    <a:pt x="1275080" y="114769"/>
                  </a:lnTo>
                  <a:lnTo>
                    <a:pt x="1287932" y="120370"/>
                  </a:lnTo>
                  <a:lnTo>
                    <a:pt x="1295425" y="117424"/>
                  </a:lnTo>
                  <a:lnTo>
                    <a:pt x="1314665" y="73164"/>
                  </a:lnTo>
                  <a:lnTo>
                    <a:pt x="1345387" y="332587"/>
                  </a:lnTo>
                  <a:lnTo>
                    <a:pt x="1316342" y="294055"/>
                  </a:lnTo>
                  <a:lnTo>
                    <a:pt x="1308379" y="292938"/>
                  </a:lnTo>
                  <a:lnTo>
                    <a:pt x="1297178" y="301383"/>
                  </a:lnTo>
                  <a:lnTo>
                    <a:pt x="1296060" y="309346"/>
                  </a:lnTo>
                  <a:lnTo>
                    <a:pt x="1366481" y="402780"/>
                  </a:lnTo>
                  <a:lnTo>
                    <a:pt x="1413141" y="295478"/>
                  </a:lnTo>
                  <a:close/>
                </a:path>
                <a:path w="2098675" h="1382395">
                  <a:moveTo>
                    <a:pt x="2098649" y="880960"/>
                  </a:moveTo>
                  <a:lnTo>
                    <a:pt x="2090610" y="764311"/>
                  </a:lnTo>
                  <a:lnTo>
                    <a:pt x="1989239" y="705929"/>
                  </a:lnTo>
                  <a:lnTo>
                    <a:pt x="1981466" y="708025"/>
                  </a:lnTo>
                  <a:lnTo>
                    <a:pt x="1974469" y="720178"/>
                  </a:lnTo>
                  <a:lnTo>
                    <a:pt x="1976564" y="727951"/>
                  </a:lnTo>
                  <a:lnTo>
                    <a:pt x="2018385" y="752017"/>
                  </a:lnTo>
                  <a:lnTo>
                    <a:pt x="1292428" y="756272"/>
                  </a:lnTo>
                  <a:lnTo>
                    <a:pt x="1333957" y="731710"/>
                  </a:lnTo>
                  <a:lnTo>
                    <a:pt x="1335963" y="723925"/>
                  </a:lnTo>
                  <a:lnTo>
                    <a:pt x="1328826" y="711847"/>
                  </a:lnTo>
                  <a:lnTo>
                    <a:pt x="1321028" y="709841"/>
                  </a:lnTo>
                  <a:lnTo>
                    <a:pt x="1220431" y="769327"/>
                  </a:lnTo>
                  <a:lnTo>
                    <a:pt x="1268552" y="662825"/>
                  </a:lnTo>
                  <a:lnTo>
                    <a:pt x="1265720" y="655294"/>
                  </a:lnTo>
                  <a:lnTo>
                    <a:pt x="1252931" y="649528"/>
                  </a:lnTo>
                  <a:lnTo>
                    <a:pt x="1245412" y="652360"/>
                  </a:lnTo>
                  <a:lnTo>
                    <a:pt x="1225537" y="696341"/>
                  </a:lnTo>
                  <a:lnTo>
                    <a:pt x="1192796" y="381736"/>
                  </a:lnTo>
                  <a:lnTo>
                    <a:pt x="1221295" y="420687"/>
                  </a:lnTo>
                  <a:lnTo>
                    <a:pt x="1229233" y="421919"/>
                  </a:lnTo>
                  <a:lnTo>
                    <a:pt x="1240561" y="413626"/>
                  </a:lnTo>
                  <a:lnTo>
                    <a:pt x="1241793" y="405676"/>
                  </a:lnTo>
                  <a:lnTo>
                    <a:pt x="1172692" y="311264"/>
                  </a:lnTo>
                  <a:lnTo>
                    <a:pt x="1124508" y="417893"/>
                  </a:lnTo>
                  <a:lnTo>
                    <a:pt x="1127353" y="425411"/>
                  </a:lnTo>
                  <a:lnTo>
                    <a:pt x="1140142" y="431190"/>
                  </a:lnTo>
                  <a:lnTo>
                    <a:pt x="1147660" y="428345"/>
                  </a:lnTo>
                  <a:lnTo>
                    <a:pt x="1167523" y="384378"/>
                  </a:lnTo>
                  <a:lnTo>
                    <a:pt x="1200277" y="698969"/>
                  </a:lnTo>
                  <a:lnTo>
                    <a:pt x="1171778" y="660031"/>
                  </a:lnTo>
                  <a:lnTo>
                    <a:pt x="1163828" y="658799"/>
                  </a:lnTo>
                  <a:lnTo>
                    <a:pt x="1152512" y="667080"/>
                  </a:lnTo>
                  <a:lnTo>
                    <a:pt x="1151280" y="675030"/>
                  </a:lnTo>
                  <a:lnTo>
                    <a:pt x="1220317" y="769391"/>
                  </a:lnTo>
                  <a:lnTo>
                    <a:pt x="1207604" y="885647"/>
                  </a:lnTo>
                  <a:lnTo>
                    <a:pt x="1212634" y="891908"/>
                  </a:lnTo>
                  <a:lnTo>
                    <a:pt x="1226578" y="893445"/>
                  </a:lnTo>
                  <a:lnTo>
                    <a:pt x="1232852" y="888415"/>
                  </a:lnTo>
                  <a:lnTo>
                    <a:pt x="1238110" y="840447"/>
                  </a:lnTo>
                  <a:lnTo>
                    <a:pt x="1452092" y="1321015"/>
                  </a:lnTo>
                  <a:lnTo>
                    <a:pt x="1412925" y="1292821"/>
                  </a:lnTo>
                  <a:lnTo>
                    <a:pt x="1404988" y="1294117"/>
                  </a:lnTo>
                  <a:lnTo>
                    <a:pt x="1396796" y="1305509"/>
                  </a:lnTo>
                  <a:lnTo>
                    <a:pt x="1398092" y="1313446"/>
                  </a:lnTo>
                  <a:lnTo>
                    <a:pt x="1493050" y="1381785"/>
                  </a:lnTo>
                  <a:lnTo>
                    <a:pt x="1505800" y="1265478"/>
                  </a:lnTo>
                  <a:lnTo>
                    <a:pt x="1500771" y="1259205"/>
                  </a:lnTo>
                  <a:lnTo>
                    <a:pt x="1486827" y="1257681"/>
                  </a:lnTo>
                  <a:lnTo>
                    <a:pt x="1480553" y="1262710"/>
                  </a:lnTo>
                  <a:lnTo>
                    <a:pt x="1475295" y="1310678"/>
                  </a:lnTo>
                  <a:lnTo>
                    <a:pt x="1261313" y="830110"/>
                  </a:lnTo>
                  <a:lnTo>
                    <a:pt x="1300480" y="858291"/>
                  </a:lnTo>
                  <a:lnTo>
                    <a:pt x="1308417" y="857008"/>
                  </a:lnTo>
                  <a:lnTo>
                    <a:pt x="1316609" y="845616"/>
                  </a:lnTo>
                  <a:lnTo>
                    <a:pt x="1315313" y="837679"/>
                  </a:lnTo>
                  <a:lnTo>
                    <a:pt x="1220749" y="769658"/>
                  </a:lnTo>
                  <a:lnTo>
                    <a:pt x="1318679" y="826008"/>
                  </a:lnTo>
                  <a:lnTo>
                    <a:pt x="1336484" y="813498"/>
                  </a:lnTo>
                  <a:lnTo>
                    <a:pt x="1334389" y="805738"/>
                  </a:lnTo>
                  <a:lnTo>
                    <a:pt x="1292567" y="781672"/>
                  </a:lnTo>
                  <a:lnTo>
                    <a:pt x="2018538" y="777417"/>
                  </a:lnTo>
                  <a:lnTo>
                    <a:pt x="1976996" y="801979"/>
                  </a:lnTo>
                  <a:lnTo>
                    <a:pt x="1975002" y="809764"/>
                  </a:lnTo>
                  <a:lnTo>
                    <a:pt x="1982139" y="821842"/>
                  </a:lnTo>
                  <a:lnTo>
                    <a:pt x="1989924" y="823836"/>
                  </a:lnTo>
                  <a:lnTo>
                    <a:pt x="2089467" y="764997"/>
                  </a:lnTo>
                  <a:lnTo>
                    <a:pt x="1992960" y="828700"/>
                  </a:lnTo>
                  <a:lnTo>
                    <a:pt x="1991347" y="836574"/>
                  </a:lnTo>
                  <a:lnTo>
                    <a:pt x="1999081" y="848283"/>
                  </a:lnTo>
                  <a:lnTo>
                    <a:pt x="2006955" y="849896"/>
                  </a:lnTo>
                  <a:lnTo>
                    <a:pt x="2047227" y="823315"/>
                  </a:lnTo>
                  <a:lnTo>
                    <a:pt x="1805825" y="1311452"/>
                  </a:lnTo>
                  <a:lnTo>
                    <a:pt x="1802498" y="1263319"/>
                  </a:lnTo>
                  <a:lnTo>
                    <a:pt x="1796440" y="1258036"/>
                  </a:lnTo>
                  <a:lnTo>
                    <a:pt x="1782445" y="1259001"/>
                  </a:lnTo>
                  <a:lnTo>
                    <a:pt x="1777161" y="1265059"/>
                  </a:lnTo>
                  <a:lnTo>
                    <a:pt x="1785200" y="1381785"/>
                  </a:lnTo>
                  <a:lnTo>
                    <a:pt x="1882851" y="1317332"/>
                  </a:lnTo>
                  <a:lnTo>
                    <a:pt x="1884464" y="1309446"/>
                  </a:lnTo>
                  <a:lnTo>
                    <a:pt x="1876742" y="1297749"/>
                  </a:lnTo>
                  <a:lnTo>
                    <a:pt x="1868855" y="1296136"/>
                  </a:lnTo>
                  <a:lnTo>
                    <a:pt x="1828584" y="1322717"/>
                  </a:lnTo>
                  <a:lnTo>
                    <a:pt x="2069998" y="834567"/>
                  </a:lnTo>
                  <a:lnTo>
                    <a:pt x="2073313" y="882713"/>
                  </a:lnTo>
                  <a:lnTo>
                    <a:pt x="2079371" y="887996"/>
                  </a:lnTo>
                  <a:lnTo>
                    <a:pt x="2093366" y="887031"/>
                  </a:lnTo>
                  <a:lnTo>
                    <a:pt x="2098649" y="880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608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Unsupervised</a:t>
            </a:r>
            <a:r>
              <a:rPr b="0" spc="-17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1221358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6700">
              <a:lnSpc>
                <a:spcPct val="100000"/>
              </a:lnSpc>
              <a:spcBef>
                <a:spcPts val="100"/>
              </a:spcBef>
            </a:pPr>
            <a:r>
              <a:rPr b="0" spc="-20" dirty="0">
                <a:latin typeface="Calibri"/>
                <a:cs typeface="Calibri"/>
              </a:rPr>
              <a:t>Reinforcement</a:t>
            </a:r>
            <a:r>
              <a:rPr b="0" spc="-16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25220"/>
            <a:ext cx="7584440" cy="45796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080" indent="-342900">
              <a:lnSpc>
                <a:spcPts val="3800"/>
              </a:lnSpc>
              <a:spcBef>
                <a:spcPts val="260"/>
              </a:spcBef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Given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sequence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states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actions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with </a:t>
            </a:r>
            <a:r>
              <a:rPr sz="3200" spc="-10" dirty="0">
                <a:latin typeface="Calibri"/>
                <a:cs typeface="Calibri"/>
              </a:rPr>
              <a:t>(delayed)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rewards,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output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policy</a:t>
            </a:r>
            <a:endParaRPr sz="3200">
              <a:latin typeface="Calibri"/>
              <a:cs typeface="Calibri"/>
            </a:endParaRPr>
          </a:p>
          <a:p>
            <a:pPr marL="754380" marR="160020" lvl="1" indent="-284480">
              <a:lnSpc>
                <a:spcPts val="3300"/>
              </a:lnSpc>
              <a:spcBef>
                <a:spcPts val="800"/>
              </a:spcBef>
              <a:buFont typeface="Arial"/>
              <a:buChar char="–"/>
              <a:tabLst>
                <a:tab pos="755650" algn="l"/>
              </a:tabLst>
            </a:pPr>
            <a:r>
              <a:rPr sz="2800" dirty="0">
                <a:latin typeface="Calibri"/>
                <a:cs typeface="Calibri"/>
              </a:rPr>
              <a:t>Policy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mapping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states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70" dirty="0">
                <a:latin typeface="Wingdings"/>
                <a:cs typeface="Wingdings"/>
              </a:rPr>
              <a:t>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alibri"/>
                <a:cs typeface="Calibri"/>
              </a:rPr>
              <a:t>actions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that 	</a:t>
            </a:r>
            <a:r>
              <a:rPr sz="2800" dirty="0">
                <a:latin typeface="Calibri"/>
                <a:cs typeface="Calibri"/>
              </a:rPr>
              <a:t>tells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what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given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state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354965" algn="l"/>
              </a:tabLst>
            </a:pPr>
            <a:r>
              <a:rPr sz="3200" spc="-10" dirty="0">
                <a:latin typeface="Calibri"/>
                <a:cs typeface="Calibri"/>
              </a:rPr>
              <a:t>Examples:</a:t>
            </a:r>
            <a:endParaRPr sz="32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760"/>
              </a:spcBef>
              <a:buFont typeface="Arial"/>
              <a:buChar char="–"/>
              <a:tabLst>
                <a:tab pos="754380" algn="l"/>
              </a:tabLst>
            </a:pPr>
            <a:r>
              <a:rPr sz="2800" dirty="0">
                <a:latin typeface="Calibri"/>
                <a:cs typeface="Calibri"/>
              </a:rPr>
              <a:t>Credit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assignment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problem</a:t>
            </a:r>
            <a:endParaRPr sz="28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640"/>
              </a:spcBef>
              <a:buFont typeface="Arial"/>
              <a:buChar char="–"/>
              <a:tabLst>
                <a:tab pos="754380" algn="l"/>
              </a:tabLst>
            </a:pPr>
            <a:r>
              <a:rPr sz="2800" dirty="0">
                <a:latin typeface="Calibri"/>
                <a:cs typeface="Calibri"/>
              </a:rPr>
              <a:t>Game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playing</a:t>
            </a:r>
            <a:endParaRPr sz="28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640"/>
              </a:spcBef>
              <a:buFont typeface="Arial"/>
              <a:buChar char="–"/>
              <a:tabLst>
                <a:tab pos="754380" algn="l"/>
              </a:tabLst>
            </a:pPr>
            <a:r>
              <a:rPr sz="2800" dirty="0">
                <a:latin typeface="Calibri"/>
                <a:cs typeface="Calibri"/>
              </a:rPr>
              <a:t>Robot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maze</a:t>
            </a:r>
            <a:endParaRPr sz="28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740"/>
              </a:spcBef>
              <a:buFont typeface="Arial"/>
              <a:buChar char="–"/>
              <a:tabLst>
                <a:tab pos="754380" algn="l"/>
              </a:tabLst>
            </a:pPr>
            <a:r>
              <a:rPr sz="2800" dirty="0">
                <a:latin typeface="Calibri"/>
                <a:cs typeface="Calibri"/>
              </a:rPr>
              <a:t>Balance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pole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your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hand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9657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dirty="0"/>
              <a:t>REINFORCEMENT</a:t>
            </a:r>
            <a:r>
              <a:rPr spc="170" dirty="0"/>
              <a:t> </a:t>
            </a:r>
            <a:r>
              <a:rPr spc="-1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7324" y="1286406"/>
            <a:ext cx="5931320" cy="535573"/>
          </a:xfrm>
          <a:prstGeom prst="rect">
            <a:avLst/>
          </a:prstGeom>
        </p:spPr>
        <p:txBody>
          <a:bodyPr vert="horz" wrap="square" lIns="0" tIns="17948" rIns="0" bIns="0" rtlCol="0">
            <a:spAutoFit/>
          </a:bodyPr>
          <a:lstStyle/>
          <a:p>
            <a:pPr marL="18893" marR="7557">
              <a:lnSpc>
                <a:spcPct val="112999"/>
              </a:lnSpc>
              <a:spcBef>
                <a:spcPts val="141"/>
              </a:spcBef>
            </a:pPr>
            <a:r>
              <a:rPr sz="1488" dirty="0">
                <a:latin typeface="Arial MT"/>
                <a:cs typeface="Arial MT"/>
              </a:rPr>
              <a:t>General-purpose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framework.</a:t>
            </a:r>
            <a:r>
              <a:rPr sz="1488" spc="119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At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each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time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step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an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i="1" dirty="0">
                <a:latin typeface="Arial"/>
                <a:cs typeface="Arial"/>
              </a:rPr>
              <a:t>agent</a:t>
            </a:r>
            <a:r>
              <a:rPr sz="1488" i="1" spc="22" dirty="0">
                <a:latin typeface="Arial"/>
                <a:cs typeface="Arial"/>
              </a:rPr>
              <a:t> </a:t>
            </a:r>
            <a:r>
              <a:rPr sz="1488" dirty="0">
                <a:latin typeface="Arial MT"/>
                <a:cs typeface="Arial MT"/>
              </a:rPr>
              <a:t>interacts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spc="-30" dirty="0">
                <a:latin typeface="Arial MT"/>
                <a:cs typeface="Arial MT"/>
              </a:rPr>
              <a:t>with </a:t>
            </a:r>
            <a:r>
              <a:rPr sz="1488" dirty="0">
                <a:latin typeface="Arial MT"/>
                <a:cs typeface="Arial MT"/>
              </a:rPr>
              <a:t>an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i="1" dirty="0">
                <a:latin typeface="Arial"/>
                <a:cs typeface="Arial"/>
              </a:rPr>
              <a:t>environment</a:t>
            </a:r>
            <a:r>
              <a:rPr sz="1488" dirty="0">
                <a:latin typeface="Arial MT"/>
                <a:cs typeface="Arial MT"/>
              </a:rPr>
              <a:t>.</a:t>
            </a:r>
            <a:r>
              <a:rPr sz="1488" spc="8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It:</a:t>
            </a:r>
            <a:r>
              <a:rPr sz="1488" spc="89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observes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state;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receives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reward;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executes</a:t>
            </a:r>
            <a:r>
              <a:rPr sz="1488" spc="-15" dirty="0">
                <a:latin typeface="Arial MT"/>
                <a:cs typeface="Arial MT"/>
              </a:rPr>
              <a:t> action.</a:t>
            </a:r>
            <a:endParaRPr sz="1488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2301" y="2017820"/>
            <a:ext cx="2027187" cy="231499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550" y="4776110"/>
            <a:ext cx="106988" cy="1069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550" y="5088721"/>
            <a:ext cx="106988" cy="1069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19740" y="4593300"/>
            <a:ext cx="4294279" cy="651045"/>
          </a:xfrm>
          <a:prstGeom prst="rect">
            <a:avLst/>
          </a:prstGeom>
        </p:spPr>
        <p:txBody>
          <a:bodyPr vert="horz" wrap="square" lIns="0" tIns="18893" rIns="0" bIns="0" rtlCol="0">
            <a:spAutoFit/>
          </a:bodyPr>
          <a:lstStyle/>
          <a:p>
            <a:pPr marL="18893" marR="7557">
              <a:lnSpc>
                <a:spcPct val="137900"/>
              </a:lnSpc>
              <a:spcBef>
                <a:spcPts val="149"/>
              </a:spcBef>
            </a:pPr>
            <a:r>
              <a:rPr sz="1488" dirty="0">
                <a:latin typeface="Arial MT"/>
                <a:cs typeface="Arial MT"/>
              </a:rPr>
              <a:t>Goal:</a:t>
            </a:r>
            <a:r>
              <a:rPr sz="1488" spc="11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Select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actions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to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maximize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future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reward. </a:t>
            </a:r>
            <a:r>
              <a:rPr sz="1488" dirty="0">
                <a:latin typeface="Arial MT"/>
                <a:cs typeface="Arial MT"/>
              </a:rPr>
              <a:t>Reward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signals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may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be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sparse,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noisy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and</a:t>
            </a:r>
            <a:r>
              <a:rPr sz="1488" spc="-15" dirty="0">
                <a:latin typeface="Arial MT"/>
                <a:cs typeface="Arial MT"/>
              </a:rPr>
              <a:t> delayed.</a:t>
            </a:r>
            <a:endParaRPr sz="1488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069161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1371600"/>
            <a:ext cx="5410200" cy="380595"/>
          </a:xfrm>
          <a:prstGeom prst="rect">
            <a:avLst/>
          </a:prstGeom>
        </p:spPr>
        <p:txBody>
          <a:bodyPr vert="horz" wrap="square" lIns="0" tIns="25505" rIns="0" bIns="0" rtlCol="0">
            <a:spAutoFit/>
          </a:bodyPr>
          <a:lstStyle/>
          <a:p>
            <a:pPr marL="18893">
              <a:spcBef>
                <a:spcPts val="2603"/>
              </a:spcBef>
            </a:pPr>
            <a:r>
              <a:rPr sz="2306" dirty="0" smtClean="0"/>
              <a:t>ML-</a:t>
            </a:r>
            <a:r>
              <a:rPr sz="2306" spc="-15" dirty="0" smtClean="0"/>
              <a:t>Basics</a:t>
            </a:r>
            <a:r>
              <a:rPr lang="en-US" sz="2306" spc="-15" dirty="0" smtClean="0"/>
              <a:t>: </a:t>
            </a:r>
            <a:r>
              <a:rPr sz="2306" dirty="0" smtClean="0"/>
              <a:t>What</a:t>
            </a:r>
            <a:r>
              <a:rPr sz="2306" spc="104" dirty="0" smtClean="0"/>
              <a:t> </a:t>
            </a:r>
            <a:r>
              <a:rPr sz="2306" dirty="0"/>
              <a:t>is</a:t>
            </a:r>
            <a:r>
              <a:rPr sz="2306" spc="112" dirty="0"/>
              <a:t> </a:t>
            </a:r>
            <a:r>
              <a:rPr sz="2306" dirty="0"/>
              <a:t>Machine</a:t>
            </a:r>
            <a:r>
              <a:rPr sz="2306" spc="112" dirty="0"/>
              <a:t> </a:t>
            </a:r>
            <a:r>
              <a:rPr sz="2306" spc="-15" dirty="0"/>
              <a:t>Learning?</a:t>
            </a:r>
            <a:endParaRPr sz="2306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2362200"/>
            <a:ext cx="3886200" cy="29718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95800" y="2209800"/>
            <a:ext cx="4495800" cy="3023150"/>
          </a:xfrm>
          <a:prstGeom prst="rect">
            <a:avLst/>
          </a:prstGeom>
        </p:spPr>
        <p:txBody>
          <a:bodyPr vert="horz" wrap="square" lIns="0" tIns="97297" rIns="0" bIns="0" rtlCol="0">
            <a:spAutoFit/>
          </a:bodyPr>
          <a:lstStyle/>
          <a:p>
            <a:pPr marL="18893">
              <a:spcBef>
                <a:spcPts val="766"/>
              </a:spcBef>
            </a:pPr>
            <a:r>
              <a:rPr sz="2800" dirty="0">
                <a:latin typeface="Arial"/>
                <a:cs typeface="Arial"/>
              </a:rPr>
              <a:t>Learning </a:t>
            </a:r>
            <a:r>
              <a:rPr sz="2800" spc="-15" dirty="0">
                <a:latin typeface="Arial"/>
                <a:cs typeface="Arial"/>
              </a:rPr>
              <a:t>goals</a:t>
            </a:r>
            <a:endParaRPr sz="2800" dirty="0">
              <a:latin typeface="Arial"/>
              <a:cs typeface="Arial"/>
            </a:endParaRPr>
          </a:p>
          <a:p>
            <a:pPr marL="773649" marR="7557" indent="-342900" algn="just">
              <a:lnSpc>
                <a:spcPct val="110800"/>
              </a:lnSpc>
              <a:spcBef>
                <a:spcPts val="417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Arial MT"/>
                <a:cs typeface="Arial MT"/>
              </a:rPr>
              <a:t>Understand</a:t>
            </a:r>
            <a:r>
              <a:rPr sz="2000" spc="52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basic</a:t>
            </a:r>
            <a:r>
              <a:rPr sz="2000" spc="52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terminology</a:t>
            </a:r>
            <a:r>
              <a:rPr sz="2000" spc="52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52" dirty="0">
                <a:latin typeface="Arial MT"/>
                <a:cs typeface="Arial MT"/>
              </a:rPr>
              <a:t> </a:t>
            </a:r>
            <a:r>
              <a:rPr sz="2000" spc="-37" dirty="0">
                <a:latin typeface="Arial MT"/>
                <a:cs typeface="Arial MT"/>
              </a:rPr>
              <a:t>and </a:t>
            </a:r>
            <a:r>
              <a:rPr sz="2000" dirty="0">
                <a:latin typeface="Arial MT"/>
                <a:cs typeface="Arial MT"/>
              </a:rPr>
              <a:t>connections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between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ML,</a:t>
            </a:r>
            <a:r>
              <a:rPr sz="2000" spc="37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AI,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DL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37" dirty="0">
                <a:latin typeface="Arial MT"/>
                <a:cs typeface="Arial MT"/>
              </a:rPr>
              <a:t>and </a:t>
            </a:r>
            <a:r>
              <a:rPr sz="2000" spc="-15" dirty="0">
                <a:latin typeface="Arial MT"/>
                <a:cs typeface="Arial MT"/>
              </a:rPr>
              <a:t>statistics</a:t>
            </a:r>
            <a:endParaRPr sz="2000" dirty="0">
              <a:latin typeface="Arial MT"/>
              <a:cs typeface="Arial MT"/>
            </a:endParaRPr>
          </a:p>
          <a:p>
            <a:pPr marL="773649" marR="374072" indent="-342900">
              <a:lnSpc>
                <a:spcPct val="110800"/>
              </a:lnSpc>
              <a:spcBef>
                <a:spcPts val="446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Arial MT"/>
                <a:cs typeface="Arial MT"/>
              </a:rPr>
              <a:t>Know</a:t>
            </a:r>
            <a:r>
              <a:rPr sz="2000" spc="22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22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main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directions</a:t>
            </a:r>
            <a:r>
              <a:rPr sz="2000" spc="22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37" dirty="0">
                <a:latin typeface="Arial MT"/>
                <a:cs typeface="Arial MT"/>
              </a:rPr>
              <a:t>ML: </a:t>
            </a:r>
            <a:r>
              <a:rPr sz="2000" dirty="0">
                <a:latin typeface="Arial MT"/>
                <a:cs typeface="Arial MT"/>
              </a:rPr>
              <a:t>Supervised,</a:t>
            </a:r>
            <a:r>
              <a:rPr sz="2000" spc="112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Unsupervised</a:t>
            </a:r>
            <a:r>
              <a:rPr sz="2000" spc="112" dirty="0">
                <a:latin typeface="Arial MT"/>
                <a:cs typeface="Arial MT"/>
              </a:rPr>
              <a:t> </a:t>
            </a:r>
            <a:r>
              <a:rPr sz="2000" spc="-37" dirty="0">
                <a:latin typeface="Arial MT"/>
                <a:cs typeface="Arial MT"/>
              </a:rPr>
              <a:t>and </a:t>
            </a:r>
            <a:r>
              <a:rPr sz="2000" dirty="0">
                <a:latin typeface="Arial MT"/>
                <a:cs typeface="Arial MT"/>
              </a:rPr>
              <a:t>Reinforcement</a:t>
            </a:r>
            <a:r>
              <a:rPr sz="2000" spc="37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Learning</a:t>
            </a:r>
            <a:endParaRPr sz="20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605133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6409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The</a:t>
            </a:r>
            <a:r>
              <a:rPr b="0" spc="-105" dirty="0">
                <a:latin typeface="Calibri"/>
                <a:cs typeface="Calibri"/>
              </a:rPr>
              <a:t> </a:t>
            </a:r>
            <a:r>
              <a:rPr b="0" spc="-60" dirty="0">
                <a:latin typeface="Calibri"/>
                <a:cs typeface="Calibri"/>
              </a:rPr>
              <a:t>Agent-</a:t>
            </a:r>
            <a:r>
              <a:rPr b="0" spc="-10" dirty="0">
                <a:latin typeface="Calibri"/>
                <a:cs typeface="Calibri"/>
              </a:rPr>
              <a:t>Environment</a:t>
            </a:r>
            <a:r>
              <a:rPr b="0" spc="-10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Interface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0180" y="1384300"/>
            <a:ext cx="4713069" cy="1905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09161" y="3537902"/>
            <a:ext cx="5011420" cy="748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6075" marR="30480" indent="-308610">
              <a:lnSpc>
                <a:spcPct val="124700"/>
              </a:lnSpc>
              <a:spcBef>
                <a:spcPts val="100"/>
              </a:spcBef>
              <a:tabLst>
                <a:tab pos="3087370" algn="l"/>
                <a:tab pos="3553460" algn="l"/>
              </a:tabLst>
            </a:pPr>
            <a:r>
              <a:rPr sz="1900" spc="-30" dirty="0">
                <a:latin typeface="Times New Roman"/>
                <a:cs typeface="Times New Roman"/>
              </a:rPr>
              <a:t>Agent</a:t>
            </a:r>
            <a:r>
              <a:rPr sz="1900" spc="-70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and</a:t>
            </a:r>
            <a:r>
              <a:rPr sz="1900" spc="-70" dirty="0">
                <a:latin typeface="Times New Roman"/>
                <a:cs typeface="Times New Roman"/>
              </a:rPr>
              <a:t> </a:t>
            </a:r>
            <a:r>
              <a:rPr sz="1900" spc="-40" dirty="0">
                <a:latin typeface="Times New Roman"/>
                <a:cs typeface="Times New Roman"/>
              </a:rPr>
              <a:t>environment</a:t>
            </a:r>
            <a:r>
              <a:rPr sz="1900" spc="-70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interact</a:t>
            </a:r>
            <a:r>
              <a:rPr sz="1900" spc="-6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at</a:t>
            </a:r>
            <a:r>
              <a:rPr sz="1900" spc="-70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discrete</a:t>
            </a:r>
            <a:r>
              <a:rPr sz="1900" spc="-70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time</a:t>
            </a:r>
            <a:r>
              <a:rPr sz="1900" spc="-6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steps </a:t>
            </a:r>
            <a:r>
              <a:rPr sz="1900" spc="-20" dirty="0">
                <a:latin typeface="Times New Roman"/>
                <a:cs typeface="Times New Roman"/>
              </a:rPr>
              <a:t>Agent</a:t>
            </a:r>
            <a:r>
              <a:rPr sz="1900" spc="-80" dirty="0">
                <a:latin typeface="Times New Roman"/>
                <a:cs typeface="Times New Roman"/>
              </a:rPr>
              <a:t> </a:t>
            </a:r>
            <a:r>
              <a:rPr sz="1900" spc="-30" dirty="0">
                <a:latin typeface="Times New Roman"/>
                <a:cs typeface="Times New Roman"/>
              </a:rPr>
              <a:t>observes</a:t>
            </a:r>
            <a:r>
              <a:rPr sz="1900" spc="-7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state</a:t>
            </a:r>
            <a:r>
              <a:rPr sz="1900" spc="-7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at</a:t>
            </a:r>
            <a:r>
              <a:rPr sz="1900" spc="-75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step</a:t>
            </a:r>
            <a:r>
              <a:rPr sz="1900" dirty="0">
                <a:latin typeface="Times New Roman"/>
                <a:cs typeface="Times New Roman"/>
              </a:rPr>
              <a:t>	</a:t>
            </a:r>
            <a:r>
              <a:rPr sz="1900" i="1" dirty="0">
                <a:latin typeface="Times New Roman"/>
                <a:cs typeface="Times New Roman"/>
              </a:rPr>
              <a:t>t</a:t>
            </a:r>
            <a:r>
              <a:rPr sz="1900" i="1" spc="-225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Times New Roman"/>
                <a:cs typeface="Times New Roman"/>
              </a:rPr>
              <a:t>:</a:t>
            </a:r>
            <a:r>
              <a:rPr sz="1900" dirty="0">
                <a:latin typeface="Times New Roman"/>
                <a:cs typeface="Times New Roman"/>
              </a:rPr>
              <a:t>	</a:t>
            </a:r>
            <a:r>
              <a:rPr sz="1900" i="1" dirty="0">
                <a:latin typeface="Times New Roman"/>
                <a:cs typeface="Times New Roman"/>
              </a:rPr>
              <a:t>s</a:t>
            </a:r>
            <a:r>
              <a:rPr sz="1650" i="1" baseline="-22727" dirty="0">
                <a:latin typeface="Times New Roman"/>
                <a:cs typeface="Times New Roman"/>
              </a:rPr>
              <a:t>t</a:t>
            </a:r>
            <a:r>
              <a:rPr sz="1650" i="1" spc="569" baseline="-22727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Symbol"/>
                <a:cs typeface="Symbol"/>
              </a:rPr>
              <a:t></a:t>
            </a:r>
            <a:r>
              <a:rPr sz="1900" i="1" spc="-25" dirty="0">
                <a:latin typeface="Times New Roman"/>
                <a:cs typeface="Times New Roman"/>
              </a:rPr>
              <a:t>S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90489" y="3610119"/>
            <a:ext cx="1389380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8920" algn="l"/>
              </a:tabLst>
            </a:pPr>
            <a:r>
              <a:rPr sz="1900" spc="-50" dirty="0">
                <a:latin typeface="Times New Roman"/>
                <a:cs typeface="Times New Roman"/>
              </a:rPr>
              <a:t>:</a:t>
            </a:r>
            <a:r>
              <a:rPr sz="1900" dirty="0">
                <a:latin typeface="Times New Roman"/>
                <a:cs typeface="Times New Roman"/>
              </a:rPr>
              <a:t>	</a:t>
            </a:r>
            <a:r>
              <a:rPr sz="1900" i="1" dirty="0">
                <a:latin typeface="Times New Roman"/>
                <a:cs typeface="Times New Roman"/>
              </a:rPr>
              <a:t>t</a:t>
            </a:r>
            <a:r>
              <a:rPr sz="1900" i="1" spc="12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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-95" dirty="0">
                <a:latin typeface="Times New Roman"/>
                <a:cs typeface="Times New Roman"/>
              </a:rPr>
              <a:t>0,</a:t>
            </a:r>
            <a:r>
              <a:rPr sz="1900" spc="-160" dirty="0">
                <a:latin typeface="Times New Roman"/>
                <a:cs typeface="Times New Roman"/>
              </a:rPr>
              <a:t> </a:t>
            </a:r>
            <a:r>
              <a:rPr sz="1900" spc="-65" dirty="0">
                <a:latin typeface="Times New Roman"/>
                <a:cs typeface="Times New Roman"/>
              </a:rPr>
              <a:t>1,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spc="-95" dirty="0">
                <a:latin typeface="Times New Roman"/>
                <a:cs typeface="Times New Roman"/>
              </a:rPr>
              <a:t>2,</a:t>
            </a:r>
            <a:r>
              <a:rPr sz="1900" spc="-160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Arial"/>
                <a:cs typeface="Arial"/>
              </a:rPr>
              <a:t>K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20764" y="4352347"/>
            <a:ext cx="3609340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654935" algn="l"/>
              </a:tabLst>
            </a:pPr>
            <a:r>
              <a:rPr sz="1900" spc="-25" dirty="0">
                <a:latin typeface="Times New Roman"/>
                <a:cs typeface="Times New Roman"/>
              </a:rPr>
              <a:t>produces</a:t>
            </a:r>
            <a:r>
              <a:rPr sz="1900" spc="-6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action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at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step</a:t>
            </a:r>
            <a:r>
              <a:rPr sz="1900" spc="260" dirty="0">
                <a:latin typeface="Times New Roman"/>
                <a:cs typeface="Times New Roman"/>
              </a:rPr>
              <a:t> </a:t>
            </a:r>
            <a:r>
              <a:rPr sz="1900" i="1" dirty="0">
                <a:latin typeface="Times New Roman"/>
                <a:cs typeface="Times New Roman"/>
              </a:rPr>
              <a:t>t</a:t>
            </a:r>
            <a:r>
              <a:rPr sz="1900" i="1" spc="-80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Times New Roman"/>
                <a:cs typeface="Times New Roman"/>
              </a:rPr>
              <a:t>:</a:t>
            </a:r>
            <a:r>
              <a:rPr sz="1900" dirty="0">
                <a:latin typeface="Times New Roman"/>
                <a:cs typeface="Times New Roman"/>
              </a:rPr>
              <a:t>	</a:t>
            </a:r>
            <a:r>
              <a:rPr sz="1900" i="1" dirty="0">
                <a:latin typeface="Times New Roman"/>
                <a:cs typeface="Times New Roman"/>
              </a:rPr>
              <a:t>a</a:t>
            </a:r>
            <a:r>
              <a:rPr sz="1650" i="1" baseline="-22727" dirty="0">
                <a:latin typeface="Times New Roman"/>
                <a:cs typeface="Times New Roman"/>
              </a:rPr>
              <a:t>t</a:t>
            </a:r>
            <a:r>
              <a:rPr sz="1650" i="1" spc="315" baseline="-22727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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i="1" spc="-25" dirty="0">
                <a:latin typeface="Times New Roman"/>
                <a:cs typeface="Times New Roman"/>
              </a:rPr>
              <a:t>A</a:t>
            </a:r>
            <a:r>
              <a:rPr sz="1900" spc="-25" dirty="0">
                <a:latin typeface="Times New Roman"/>
                <a:cs typeface="Times New Roman"/>
              </a:rPr>
              <a:t>(</a:t>
            </a:r>
            <a:r>
              <a:rPr sz="1900" i="1" spc="-25" dirty="0">
                <a:latin typeface="Times New Roman"/>
                <a:cs typeface="Times New Roman"/>
              </a:rPr>
              <a:t>s</a:t>
            </a:r>
            <a:r>
              <a:rPr sz="1650" i="1" spc="-37" baseline="-22727" dirty="0">
                <a:latin typeface="Times New Roman"/>
                <a:cs typeface="Times New Roman"/>
              </a:rPr>
              <a:t>t</a:t>
            </a:r>
            <a:r>
              <a:rPr sz="1650" i="1" spc="-22" baseline="-22727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Times New Roman"/>
                <a:cs typeface="Times New Roman"/>
              </a:rPr>
              <a:t>)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44960" y="4661274"/>
            <a:ext cx="2350135" cy="748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700"/>
              </a:lnSpc>
              <a:spcBef>
                <a:spcPts val="100"/>
              </a:spcBef>
            </a:pPr>
            <a:r>
              <a:rPr sz="1900" dirty="0">
                <a:latin typeface="Times New Roman"/>
                <a:cs typeface="Times New Roman"/>
              </a:rPr>
              <a:t>gets</a:t>
            </a:r>
            <a:r>
              <a:rPr sz="1900" spc="-105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resulting</a:t>
            </a:r>
            <a:r>
              <a:rPr sz="1900" spc="-9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reward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Times New Roman"/>
                <a:cs typeface="Times New Roman"/>
              </a:rPr>
              <a:t>: </a:t>
            </a:r>
            <a:r>
              <a:rPr sz="1900" dirty="0">
                <a:latin typeface="Times New Roman"/>
                <a:cs typeface="Times New Roman"/>
              </a:rPr>
              <a:t>and</a:t>
            </a:r>
            <a:r>
              <a:rPr sz="1900" spc="-85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resulting</a:t>
            </a:r>
            <a:r>
              <a:rPr sz="1900" spc="-8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next</a:t>
            </a:r>
            <a:r>
              <a:rPr sz="1900" spc="-8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state</a:t>
            </a:r>
            <a:r>
              <a:rPr sz="1900" spc="85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Times New Roman"/>
                <a:cs typeface="Times New Roman"/>
              </a:rPr>
              <a:t>: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42357" y="4601094"/>
            <a:ext cx="812165" cy="868044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35"/>
              </a:spcBef>
            </a:pPr>
            <a:r>
              <a:rPr sz="1900" i="1" spc="-155" dirty="0">
                <a:latin typeface="Times New Roman"/>
                <a:cs typeface="Times New Roman"/>
              </a:rPr>
              <a:t>r</a:t>
            </a:r>
            <a:r>
              <a:rPr sz="1650" i="1" spc="-232" baseline="-22727" dirty="0">
                <a:latin typeface="Times New Roman"/>
                <a:cs typeface="Times New Roman"/>
              </a:rPr>
              <a:t>t</a:t>
            </a:r>
            <a:r>
              <a:rPr sz="1650" i="1" spc="-142" baseline="-22727" dirty="0">
                <a:latin typeface="Times New Roman"/>
                <a:cs typeface="Times New Roman"/>
              </a:rPr>
              <a:t> </a:t>
            </a:r>
            <a:r>
              <a:rPr sz="1650" baseline="-22727" dirty="0">
                <a:latin typeface="Symbol"/>
                <a:cs typeface="Symbol"/>
              </a:rPr>
              <a:t></a:t>
            </a:r>
            <a:r>
              <a:rPr sz="1650" baseline="-22727" dirty="0">
                <a:latin typeface="Times New Roman"/>
                <a:cs typeface="Times New Roman"/>
              </a:rPr>
              <a:t>1</a:t>
            </a:r>
            <a:r>
              <a:rPr sz="1650" spc="442" baseline="-22727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Symbol"/>
                <a:cs typeface="Symbol"/>
              </a:rPr>
              <a:t></a:t>
            </a:r>
            <a:endParaRPr sz="1900">
              <a:latin typeface="Symbol"/>
              <a:cs typeface="Symbol"/>
            </a:endParaRPr>
          </a:p>
          <a:p>
            <a:pPr marL="116839">
              <a:lnSpc>
                <a:spcPct val="100000"/>
              </a:lnSpc>
              <a:spcBef>
                <a:spcPts val="1040"/>
              </a:spcBef>
            </a:pPr>
            <a:r>
              <a:rPr sz="2850" i="1" baseline="13157" dirty="0">
                <a:latin typeface="Times New Roman"/>
                <a:cs typeface="Times New Roman"/>
              </a:rPr>
              <a:t>s</a:t>
            </a:r>
            <a:r>
              <a:rPr sz="1100" i="1" dirty="0">
                <a:latin typeface="Times New Roman"/>
                <a:cs typeface="Times New Roman"/>
              </a:rPr>
              <a:t>t</a:t>
            </a:r>
            <a:r>
              <a:rPr sz="1100" i="1" spc="-85" dirty="0">
                <a:latin typeface="Times New Roman"/>
                <a:cs typeface="Times New Roman"/>
              </a:rPr>
              <a:t> </a:t>
            </a:r>
            <a:r>
              <a:rPr sz="1100" spc="-25" dirty="0">
                <a:latin typeface="Symbol"/>
                <a:cs typeface="Symbol"/>
              </a:rPr>
              <a:t></a:t>
            </a:r>
            <a:r>
              <a:rPr sz="1100" spc="-25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44725" y="5786437"/>
            <a:ext cx="5026025" cy="536575"/>
            <a:chOff x="2244725" y="5786437"/>
            <a:chExt cx="5026025" cy="53657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1700" y="6008687"/>
              <a:ext cx="103188" cy="1016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5537" y="6008687"/>
              <a:ext cx="103188" cy="1016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51075" y="5792787"/>
              <a:ext cx="533400" cy="523875"/>
            </a:xfrm>
            <a:custGeom>
              <a:avLst/>
              <a:gdLst/>
              <a:ahLst/>
              <a:cxnLst/>
              <a:rect l="l" t="t" r="r" b="b"/>
              <a:pathLst>
                <a:path w="533400" h="523875">
                  <a:moveTo>
                    <a:pt x="0" y="261937"/>
                  </a:moveTo>
                  <a:lnTo>
                    <a:pt x="4296" y="214853"/>
                  </a:lnTo>
                  <a:lnTo>
                    <a:pt x="16685" y="170539"/>
                  </a:lnTo>
                  <a:lnTo>
                    <a:pt x="36412" y="129732"/>
                  </a:lnTo>
                  <a:lnTo>
                    <a:pt x="62724" y="93174"/>
                  </a:lnTo>
                  <a:lnTo>
                    <a:pt x="94868" y="61604"/>
                  </a:lnTo>
                  <a:lnTo>
                    <a:pt x="132091" y="35762"/>
                  </a:lnTo>
                  <a:lnTo>
                    <a:pt x="173639" y="16387"/>
                  </a:lnTo>
                  <a:lnTo>
                    <a:pt x="218760" y="4220"/>
                  </a:lnTo>
                  <a:lnTo>
                    <a:pt x="266700" y="0"/>
                  </a:lnTo>
                  <a:lnTo>
                    <a:pt x="314639" y="4220"/>
                  </a:lnTo>
                  <a:lnTo>
                    <a:pt x="359760" y="16387"/>
                  </a:lnTo>
                  <a:lnTo>
                    <a:pt x="401308" y="35762"/>
                  </a:lnTo>
                  <a:lnTo>
                    <a:pt x="438531" y="61604"/>
                  </a:lnTo>
                  <a:lnTo>
                    <a:pt x="470675" y="93174"/>
                  </a:lnTo>
                  <a:lnTo>
                    <a:pt x="496987" y="129732"/>
                  </a:lnTo>
                  <a:lnTo>
                    <a:pt x="516714" y="170539"/>
                  </a:lnTo>
                  <a:lnTo>
                    <a:pt x="529103" y="214853"/>
                  </a:lnTo>
                  <a:lnTo>
                    <a:pt x="533400" y="261937"/>
                  </a:lnTo>
                  <a:lnTo>
                    <a:pt x="529103" y="309021"/>
                  </a:lnTo>
                  <a:lnTo>
                    <a:pt x="516714" y="353335"/>
                  </a:lnTo>
                  <a:lnTo>
                    <a:pt x="496987" y="394142"/>
                  </a:lnTo>
                  <a:lnTo>
                    <a:pt x="470675" y="430700"/>
                  </a:lnTo>
                  <a:lnTo>
                    <a:pt x="438531" y="462270"/>
                  </a:lnTo>
                  <a:lnTo>
                    <a:pt x="401308" y="488112"/>
                  </a:lnTo>
                  <a:lnTo>
                    <a:pt x="359760" y="507487"/>
                  </a:lnTo>
                  <a:lnTo>
                    <a:pt x="314639" y="519654"/>
                  </a:lnTo>
                  <a:lnTo>
                    <a:pt x="266700" y="523875"/>
                  </a:lnTo>
                  <a:lnTo>
                    <a:pt x="218760" y="519654"/>
                  </a:lnTo>
                  <a:lnTo>
                    <a:pt x="173639" y="507487"/>
                  </a:lnTo>
                  <a:lnTo>
                    <a:pt x="132091" y="488112"/>
                  </a:lnTo>
                  <a:lnTo>
                    <a:pt x="94868" y="462270"/>
                  </a:lnTo>
                  <a:lnTo>
                    <a:pt x="62724" y="430700"/>
                  </a:lnTo>
                  <a:lnTo>
                    <a:pt x="36412" y="394142"/>
                  </a:lnTo>
                  <a:lnTo>
                    <a:pt x="16685" y="353335"/>
                  </a:lnTo>
                  <a:lnTo>
                    <a:pt x="4296" y="309021"/>
                  </a:lnTo>
                  <a:lnTo>
                    <a:pt x="0" y="261937"/>
                  </a:lnTo>
                  <a:close/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95587" y="6054725"/>
              <a:ext cx="938530" cy="0"/>
            </a:xfrm>
            <a:custGeom>
              <a:avLst/>
              <a:gdLst/>
              <a:ahLst/>
              <a:cxnLst/>
              <a:rect l="l" t="t" r="r" b="b"/>
              <a:pathLst>
                <a:path w="938529">
                  <a:moveTo>
                    <a:pt x="0" y="0"/>
                  </a:moveTo>
                  <a:lnTo>
                    <a:pt x="938213" y="1"/>
                  </a:lnTo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6750" y="6008687"/>
              <a:ext cx="103188" cy="1016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744912" y="5792787"/>
              <a:ext cx="533400" cy="523875"/>
            </a:xfrm>
            <a:custGeom>
              <a:avLst/>
              <a:gdLst/>
              <a:ahLst/>
              <a:cxnLst/>
              <a:rect l="l" t="t" r="r" b="b"/>
              <a:pathLst>
                <a:path w="533400" h="523875">
                  <a:moveTo>
                    <a:pt x="0" y="261937"/>
                  </a:moveTo>
                  <a:lnTo>
                    <a:pt x="4296" y="214853"/>
                  </a:lnTo>
                  <a:lnTo>
                    <a:pt x="16685" y="170539"/>
                  </a:lnTo>
                  <a:lnTo>
                    <a:pt x="36412" y="129732"/>
                  </a:lnTo>
                  <a:lnTo>
                    <a:pt x="62724" y="93174"/>
                  </a:lnTo>
                  <a:lnTo>
                    <a:pt x="94868" y="61604"/>
                  </a:lnTo>
                  <a:lnTo>
                    <a:pt x="132091" y="35762"/>
                  </a:lnTo>
                  <a:lnTo>
                    <a:pt x="173639" y="16387"/>
                  </a:lnTo>
                  <a:lnTo>
                    <a:pt x="218760" y="4220"/>
                  </a:lnTo>
                  <a:lnTo>
                    <a:pt x="266700" y="0"/>
                  </a:lnTo>
                  <a:lnTo>
                    <a:pt x="314639" y="4220"/>
                  </a:lnTo>
                  <a:lnTo>
                    <a:pt x="359760" y="16387"/>
                  </a:lnTo>
                  <a:lnTo>
                    <a:pt x="401308" y="35762"/>
                  </a:lnTo>
                  <a:lnTo>
                    <a:pt x="438531" y="61604"/>
                  </a:lnTo>
                  <a:lnTo>
                    <a:pt x="470675" y="93174"/>
                  </a:lnTo>
                  <a:lnTo>
                    <a:pt x="496987" y="129732"/>
                  </a:lnTo>
                  <a:lnTo>
                    <a:pt x="516714" y="170539"/>
                  </a:lnTo>
                  <a:lnTo>
                    <a:pt x="529103" y="214853"/>
                  </a:lnTo>
                  <a:lnTo>
                    <a:pt x="533400" y="261937"/>
                  </a:lnTo>
                  <a:lnTo>
                    <a:pt x="529103" y="309021"/>
                  </a:lnTo>
                  <a:lnTo>
                    <a:pt x="516714" y="353335"/>
                  </a:lnTo>
                  <a:lnTo>
                    <a:pt x="496987" y="394142"/>
                  </a:lnTo>
                  <a:lnTo>
                    <a:pt x="470675" y="430700"/>
                  </a:lnTo>
                  <a:lnTo>
                    <a:pt x="438531" y="462270"/>
                  </a:lnTo>
                  <a:lnTo>
                    <a:pt x="401308" y="488112"/>
                  </a:lnTo>
                  <a:lnTo>
                    <a:pt x="359760" y="507487"/>
                  </a:lnTo>
                  <a:lnTo>
                    <a:pt x="314639" y="519654"/>
                  </a:lnTo>
                  <a:lnTo>
                    <a:pt x="266700" y="523875"/>
                  </a:lnTo>
                  <a:lnTo>
                    <a:pt x="218760" y="519654"/>
                  </a:lnTo>
                  <a:lnTo>
                    <a:pt x="173639" y="507487"/>
                  </a:lnTo>
                  <a:lnTo>
                    <a:pt x="132091" y="488112"/>
                  </a:lnTo>
                  <a:lnTo>
                    <a:pt x="94868" y="462270"/>
                  </a:lnTo>
                  <a:lnTo>
                    <a:pt x="62724" y="430700"/>
                  </a:lnTo>
                  <a:lnTo>
                    <a:pt x="36412" y="394142"/>
                  </a:lnTo>
                  <a:lnTo>
                    <a:pt x="16685" y="353335"/>
                  </a:lnTo>
                  <a:lnTo>
                    <a:pt x="4296" y="309021"/>
                  </a:lnTo>
                  <a:lnTo>
                    <a:pt x="0" y="261937"/>
                  </a:lnTo>
                  <a:close/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89425" y="6054725"/>
              <a:ext cx="938530" cy="0"/>
            </a:xfrm>
            <a:custGeom>
              <a:avLst/>
              <a:gdLst/>
              <a:ahLst/>
              <a:cxnLst/>
              <a:rect l="l" t="t" r="r" b="b"/>
              <a:pathLst>
                <a:path w="938529">
                  <a:moveTo>
                    <a:pt x="0" y="0"/>
                  </a:moveTo>
                  <a:lnTo>
                    <a:pt x="938213" y="1"/>
                  </a:lnTo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38750" y="5792787"/>
              <a:ext cx="532130" cy="523875"/>
            </a:xfrm>
            <a:custGeom>
              <a:avLst/>
              <a:gdLst/>
              <a:ahLst/>
              <a:cxnLst/>
              <a:rect l="l" t="t" r="r" b="b"/>
              <a:pathLst>
                <a:path w="532129" h="523875">
                  <a:moveTo>
                    <a:pt x="0" y="261937"/>
                  </a:moveTo>
                  <a:lnTo>
                    <a:pt x="4284" y="214853"/>
                  </a:lnTo>
                  <a:lnTo>
                    <a:pt x="16635" y="170539"/>
                  </a:lnTo>
                  <a:lnTo>
                    <a:pt x="36304" y="129732"/>
                  </a:lnTo>
                  <a:lnTo>
                    <a:pt x="62537" y="93174"/>
                  </a:lnTo>
                  <a:lnTo>
                    <a:pt x="94586" y="61604"/>
                  </a:lnTo>
                  <a:lnTo>
                    <a:pt x="131698" y="35762"/>
                  </a:lnTo>
                  <a:lnTo>
                    <a:pt x="173123" y="16387"/>
                  </a:lnTo>
                  <a:lnTo>
                    <a:pt x="218109" y="4220"/>
                  </a:lnTo>
                  <a:lnTo>
                    <a:pt x="265906" y="0"/>
                  </a:lnTo>
                  <a:lnTo>
                    <a:pt x="313703" y="4220"/>
                  </a:lnTo>
                  <a:lnTo>
                    <a:pt x="358689" y="16387"/>
                  </a:lnTo>
                  <a:lnTo>
                    <a:pt x="400114" y="35762"/>
                  </a:lnTo>
                  <a:lnTo>
                    <a:pt x="437226" y="61604"/>
                  </a:lnTo>
                  <a:lnTo>
                    <a:pt x="469275" y="93174"/>
                  </a:lnTo>
                  <a:lnTo>
                    <a:pt x="495508" y="129732"/>
                  </a:lnTo>
                  <a:lnTo>
                    <a:pt x="515177" y="170539"/>
                  </a:lnTo>
                  <a:lnTo>
                    <a:pt x="527528" y="214853"/>
                  </a:lnTo>
                  <a:lnTo>
                    <a:pt x="531813" y="261937"/>
                  </a:lnTo>
                  <a:lnTo>
                    <a:pt x="527528" y="309021"/>
                  </a:lnTo>
                  <a:lnTo>
                    <a:pt x="515177" y="353335"/>
                  </a:lnTo>
                  <a:lnTo>
                    <a:pt x="495508" y="394142"/>
                  </a:lnTo>
                  <a:lnTo>
                    <a:pt x="469275" y="430700"/>
                  </a:lnTo>
                  <a:lnTo>
                    <a:pt x="437226" y="462270"/>
                  </a:lnTo>
                  <a:lnTo>
                    <a:pt x="400114" y="488112"/>
                  </a:lnTo>
                  <a:lnTo>
                    <a:pt x="358689" y="507487"/>
                  </a:lnTo>
                  <a:lnTo>
                    <a:pt x="313703" y="519654"/>
                  </a:lnTo>
                  <a:lnTo>
                    <a:pt x="265906" y="523875"/>
                  </a:lnTo>
                  <a:lnTo>
                    <a:pt x="218109" y="519654"/>
                  </a:lnTo>
                  <a:lnTo>
                    <a:pt x="173123" y="507487"/>
                  </a:lnTo>
                  <a:lnTo>
                    <a:pt x="131698" y="488112"/>
                  </a:lnTo>
                  <a:lnTo>
                    <a:pt x="94586" y="462270"/>
                  </a:lnTo>
                  <a:lnTo>
                    <a:pt x="62537" y="430700"/>
                  </a:lnTo>
                  <a:lnTo>
                    <a:pt x="36304" y="394142"/>
                  </a:lnTo>
                  <a:lnTo>
                    <a:pt x="16635" y="353335"/>
                  </a:lnTo>
                  <a:lnTo>
                    <a:pt x="4284" y="309021"/>
                  </a:lnTo>
                  <a:lnTo>
                    <a:pt x="0" y="261937"/>
                  </a:lnTo>
                  <a:close/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32588" y="5792787"/>
              <a:ext cx="532130" cy="523875"/>
            </a:xfrm>
            <a:custGeom>
              <a:avLst/>
              <a:gdLst/>
              <a:ahLst/>
              <a:cxnLst/>
              <a:rect l="l" t="t" r="r" b="b"/>
              <a:pathLst>
                <a:path w="532129" h="523875">
                  <a:moveTo>
                    <a:pt x="0" y="261937"/>
                  </a:moveTo>
                  <a:lnTo>
                    <a:pt x="4284" y="214853"/>
                  </a:lnTo>
                  <a:lnTo>
                    <a:pt x="16635" y="170539"/>
                  </a:lnTo>
                  <a:lnTo>
                    <a:pt x="36304" y="129732"/>
                  </a:lnTo>
                  <a:lnTo>
                    <a:pt x="62537" y="93174"/>
                  </a:lnTo>
                  <a:lnTo>
                    <a:pt x="94586" y="61604"/>
                  </a:lnTo>
                  <a:lnTo>
                    <a:pt x="131698" y="35762"/>
                  </a:lnTo>
                  <a:lnTo>
                    <a:pt x="173123" y="16387"/>
                  </a:lnTo>
                  <a:lnTo>
                    <a:pt x="218109" y="4220"/>
                  </a:lnTo>
                  <a:lnTo>
                    <a:pt x="265906" y="0"/>
                  </a:lnTo>
                  <a:lnTo>
                    <a:pt x="313703" y="4220"/>
                  </a:lnTo>
                  <a:lnTo>
                    <a:pt x="358689" y="16387"/>
                  </a:lnTo>
                  <a:lnTo>
                    <a:pt x="400114" y="35762"/>
                  </a:lnTo>
                  <a:lnTo>
                    <a:pt x="437226" y="61604"/>
                  </a:lnTo>
                  <a:lnTo>
                    <a:pt x="469275" y="93174"/>
                  </a:lnTo>
                  <a:lnTo>
                    <a:pt x="495508" y="129732"/>
                  </a:lnTo>
                  <a:lnTo>
                    <a:pt x="515177" y="170539"/>
                  </a:lnTo>
                  <a:lnTo>
                    <a:pt x="527528" y="214853"/>
                  </a:lnTo>
                  <a:lnTo>
                    <a:pt x="531813" y="261937"/>
                  </a:lnTo>
                  <a:lnTo>
                    <a:pt x="527528" y="309021"/>
                  </a:lnTo>
                  <a:lnTo>
                    <a:pt x="515177" y="353335"/>
                  </a:lnTo>
                  <a:lnTo>
                    <a:pt x="495508" y="394142"/>
                  </a:lnTo>
                  <a:lnTo>
                    <a:pt x="469275" y="430700"/>
                  </a:lnTo>
                  <a:lnTo>
                    <a:pt x="437226" y="462270"/>
                  </a:lnTo>
                  <a:lnTo>
                    <a:pt x="400114" y="488112"/>
                  </a:lnTo>
                  <a:lnTo>
                    <a:pt x="358689" y="507487"/>
                  </a:lnTo>
                  <a:lnTo>
                    <a:pt x="313703" y="519654"/>
                  </a:lnTo>
                  <a:lnTo>
                    <a:pt x="265906" y="523875"/>
                  </a:lnTo>
                  <a:lnTo>
                    <a:pt x="218109" y="519654"/>
                  </a:lnTo>
                  <a:lnTo>
                    <a:pt x="173123" y="507487"/>
                  </a:lnTo>
                  <a:lnTo>
                    <a:pt x="131698" y="488112"/>
                  </a:lnTo>
                  <a:lnTo>
                    <a:pt x="94586" y="462270"/>
                  </a:lnTo>
                  <a:lnTo>
                    <a:pt x="62537" y="430700"/>
                  </a:lnTo>
                  <a:lnTo>
                    <a:pt x="36304" y="394142"/>
                  </a:lnTo>
                  <a:lnTo>
                    <a:pt x="16635" y="353335"/>
                  </a:lnTo>
                  <a:lnTo>
                    <a:pt x="4284" y="309021"/>
                  </a:lnTo>
                  <a:lnTo>
                    <a:pt x="0" y="261937"/>
                  </a:lnTo>
                  <a:close/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81675" y="6054725"/>
              <a:ext cx="938530" cy="0"/>
            </a:xfrm>
            <a:custGeom>
              <a:avLst/>
              <a:gdLst/>
              <a:ahLst/>
              <a:cxnLst/>
              <a:rect l="l" t="t" r="r" b="b"/>
              <a:pathLst>
                <a:path w="938529">
                  <a:moveTo>
                    <a:pt x="0" y="0"/>
                  </a:moveTo>
                  <a:lnTo>
                    <a:pt x="938213" y="1"/>
                  </a:lnTo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286789" y="5726160"/>
            <a:ext cx="97218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9125" algn="l"/>
                <a:tab pos="958850" algn="l"/>
              </a:tabLst>
            </a:pPr>
            <a:r>
              <a:rPr sz="2100" b="1" dirty="0">
                <a:latin typeface="Arial"/>
                <a:cs typeface="Arial"/>
              </a:rPr>
              <a:t>.</a:t>
            </a:r>
            <a:r>
              <a:rPr sz="2100" b="1" spc="-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. </a:t>
            </a:r>
            <a:r>
              <a:rPr sz="2100" b="1" spc="-50" dirty="0">
                <a:latin typeface="Arial"/>
                <a:cs typeface="Arial"/>
              </a:rPr>
              <a:t>.</a:t>
            </a:r>
            <a:r>
              <a:rPr sz="2100" b="1" dirty="0">
                <a:latin typeface="Arial"/>
                <a:cs typeface="Arial"/>
              </a:rPr>
              <a:t>	</a:t>
            </a:r>
            <a:r>
              <a:rPr sz="2100" b="1" u="sng" dirty="0"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	</a:t>
            </a:r>
            <a:endParaRPr sz="2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15501" y="5846810"/>
            <a:ext cx="12953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i="1" spc="-50" dirty="0">
                <a:latin typeface="Calibri"/>
                <a:cs typeface="Calibri"/>
              </a:rPr>
              <a:t>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05989" y="5983335"/>
            <a:ext cx="939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12376" y="5942060"/>
            <a:ext cx="24637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i="1" spc="-25" dirty="0">
                <a:latin typeface="Calibri"/>
                <a:cs typeface="Calibri"/>
              </a:rPr>
              <a:t>a</a:t>
            </a:r>
            <a:r>
              <a:rPr sz="2400" i="1" spc="-37" baseline="-19097" dirty="0">
                <a:latin typeface="Calibri"/>
                <a:cs typeface="Calibri"/>
              </a:rPr>
              <a:t>t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75926" y="5708698"/>
            <a:ext cx="986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baseline="1455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t</a:t>
            </a:r>
            <a:r>
              <a:rPr sz="1600" i="1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+1</a:t>
            </a:r>
            <a:r>
              <a:rPr sz="1600" spc="295" dirty="0">
                <a:latin typeface="Calibri"/>
                <a:cs typeface="Calibri"/>
              </a:rPr>
              <a:t> </a:t>
            </a:r>
            <a:r>
              <a:rPr sz="3150" i="1" spc="-30" baseline="-17195" dirty="0">
                <a:latin typeface="Calibri"/>
                <a:cs typeface="Calibri"/>
              </a:rPr>
              <a:t>s</a:t>
            </a:r>
            <a:r>
              <a:rPr sz="2400" i="1" spc="-30" baseline="-41666" dirty="0">
                <a:latin typeface="Calibri"/>
                <a:cs typeface="Calibri"/>
              </a:rPr>
              <a:t>t</a:t>
            </a:r>
            <a:r>
              <a:rPr sz="2400" i="1" spc="-37" baseline="-41666" dirty="0">
                <a:latin typeface="Calibri"/>
                <a:cs typeface="Calibri"/>
              </a:rPr>
              <a:t> </a:t>
            </a:r>
            <a:r>
              <a:rPr sz="2400" spc="-37" baseline="-41666" dirty="0">
                <a:latin typeface="Calibri"/>
                <a:cs typeface="Calibri"/>
              </a:rPr>
              <a:t>+1</a:t>
            </a:r>
            <a:endParaRPr sz="2400" baseline="-41666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49064" y="6002385"/>
            <a:ext cx="4972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225" baseline="14550" dirty="0">
                <a:latin typeface="Calibri"/>
                <a:cs typeface="Calibri"/>
              </a:rPr>
              <a:t>a</a:t>
            </a:r>
            <a:r>
              <a:rPr sz="1600" i="1" spc="-150" dirty="0">
                <a:latin typeface="Calibri"/>
                <a:cs typeface="Calibri"/>
              </a:rPr>
              <a:t>t</a:t>
            </a:r>
            <a:r>
              <a:rPr sz="1600" i="1" spc="1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23726" y="5708698"/>
            <a:ext cx="101981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baseline="1455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t</a:t>
            </a:r>
            <a:r>
              <a:rPr sz="1600" i="1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+2</a:t>
            </a:r>
            <a:r>
              <a:rPr sz="1600" spc="85" dirty="0">
                <a:latin typeface="Calibri"/>
                <a:cs typeface="Calibri"/>
              </a:rPr>
              <a:t>  </a:t>
            </a:r>
            <a:r>
              <a:rPr sz="3150" i="1" spc="-15" baseline="-15873" dirty="0">
                <a:latin typeface="Calibri"/>
                <a:cs typeface="Calibri"/>
              </a:rPr>
              <a:t>s</a:t>
            </a:r>
            <a:r>
              <a:rPr sz="2400" i="1" spc="-15" baseline="-41666" dirty="0">
                <a:latin typeface="Calibri"/>
                <a:cs typeface="Calibri"/>
              </a:rPr>
              <a:t>t</a:t>
            </a:r>
            <a:r>
              <a:rPr sz="2400" i="1" spc="-37" baseline="-41666" dirty="0">
                <a:latin typeface="Calibri"/>
                <a:cs typeface="Calibri"/>
              </a:rPr>
              <a:t> </a:t>
            </a:r>
            <a:r>
              <a:rPr sz="2400" spc="-37" baseline="-41666" dirty="0">
                <a:latin typeface="Calibri"/>
                <a:cs typeface="Calibri"/>
              </a:rPr>
              <a:t>+2</a:t>
            </a:r>
            <a:endParaRPr sz="2400" baseline="-41666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79414" y="6002385"/>
            <a:ext cx="4972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225" baseline="14550" dirty="0">
                <a:latin typeface="Calibri"/>
                <a:cs typeface="Calibri"/>
              </a:rPr>
              <a:t>a</a:t>
            </a:r>
            <a:r>
              <a:rPr sz="1600" i="1" spc="-150" dirty="0">
                <a:latin typeface="Calibri"/>
                <a:cs typeface="Calibri"/>
              </a:rPr>
              <a:t>t</a:t>
            </a:r>
            <a:r>
              <a:rPr sz="1600" i="1" spc="1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+2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14389" y="5738860"/>
            <a:ext cx="48640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baseline="1455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t</a:t>
            </a:r>
            <a:r>
              <a:rPr sz="1600" i="1" spc="-2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+3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81127" y="5861098"/>
            <a:ext cx="48640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30" baseline="14550" dirty="0">
                <a:latin typeface="Calibri"/>
                <a:cs typeface="Calibri"/>
              </a:rPr>
              <a:t>s</a:t>
            </a:r>
            <a:r>
              <a:rPr sz="1600" i="1" spc="-20" dirty="0">
                <a:latin typeface="Calibri"/>
                <a:cs typeface="Calibri"/>
              </a:rPr>
              <a:t>t</a:t>
            </a:r>
            <a:r>
              <a:rPr sz="1600" i="1" spc="-7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+3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81864" y="6054725"/>
            <a:ext cx="339725" cy="0"/>
          </a:xfrm>
          <a:custGeom>
            <a:avLst/>
            <a:gdLst/>
            <a:ahLst/>
            <a:cxnLst/>
            <a:rect l="l" t="t" r="r" b="b"/>
            <a:pathLst>
              <a:path w="339725">
                <a:moveTo>
                  <a:pt x="339725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1F49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646314" y="5737273"/>
            <a:ext cx="39814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latin typeface="Arial"/>
                <a:cs typeface="Arial"/>
              </a:rPr>
              <a:t>.</a:t>
            </a:r>
            <a:r>
              <a:rPr sz="2100" b="1" spc="-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. </a:t>
            </a:r>
            <a:r>
              <a:rPr sz="2100" b="1" spc="-50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36739" y="6013498"/>
            <a:ext cx="4972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225" baseline="14550" dirty="0">
                <a:latin typeface="Calibri"/>
                <a:cs typeface="Calibri"/>
              </a:rPr>
              <a:t>a</a:t>
            </a:r>
            <a:r>
              <a:rPr sz="1600" i="1" spc="-150" dirty="0">
                <a:latin typeface="Calibri"/>
                <a:cs typeface="Calibri"/>
              </a:rPr>
              <a:t>t</a:t>
            </a:r>
            <a:r>
              <a:rPr sz="1600" i="1" spc="1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+3</a:t>
            </a:r>
            <a:endParaRPr sz="1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9570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6700">
              <a:lnSpc>
                <a:spcPct val="100000"/>
              </a:lnSpc>
              <a:spcBef>
                <a:spcPts val="100"/>
              </a:spcBef>
            </a:pPr>
            <a:r>
              <a:rPr b="0" spc="-20" dirty="0">
                <a:latin typeface="Calibri"/>
                <a:cs typeface="Calibri"/>
              </a:rPr>
              <a:t>Reinforcement</a:t>
            </a:r>
            <a:r>
              <a:rPr b="0" spc="-16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5133" y="1117600"/>
            <a:ext cx="6613732" cy="500856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34083" y="6133782"/>
            <a:ext cx="6249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24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www.youtube.com/watch?v=4cgWya-</a:t>
            </a:r>
            <a:r>
              <a:rPr sz="24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wjgY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6805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6590">
              <a:lnSpc>
                <a:spcPct val="100000"/>
              </a:lnSpc>
              <a:spcBef>
                <a:spcPts val="100"/>
              </a:spcBef>
            </a:pPr>
            <a:r>
              <a:rPr b="0" spc="-10" dirty="0">
                <a:latin typeface="Calibri"/>
                <a:cs typeface="Calibri"/>
              </a:rPr>
              <a:t>Inverse</a:t>
            </a:r>
            <a:r>
              <a:rPr b="0" spc="-204" dirty="0">
                <a:latin typeface="Calibri"/>
                <a:cs typeface="Calibri"/>
              </a:rPr>
              <a:t> </a:t>
            </a:r>
            <a:r>
              <a:rPr b="0" spc="-20" dirty="0">
                <a:latin typeface="Calibri"/>
                <a:cs typeface="Calibri"/>
              </a:rPr>
              <a:t>Reinforcement</a:t>
            </a:r>
            <a:r>
              <a:rPr b="0" spc="-20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25220"/>
            <a:ext cx="67519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sz="3200" dirty="0">
                <a:latin typeface="Calibri"/>
                <a:cs typeface="Calibri"/>
              </a:rPr>
              <a:t>Learn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policy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user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demonstrations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25500" y="1727200"/>
            <a:ext cx="7340600" cy="3594100"/>
            <a:chOff x="825500" y="1727200"/>
            <a:chExt cx="7340600" cy="35941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500" y="1727200"/>
              <a:ext cx="7340600" cy="35941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600" y="1873250"/>
              <a:ext cx="7010400" cy="325917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46150" y="1828800"/>
              <a:ext cx="7099300" cy="3348354"/>
            </a:xfrm>
            <a:custGeom>
              <a:avLst/>
              <a:gdLst/>
              <a:ahLst/>
              <a:cxnLst/>
              <a:rect l="l" t="t" r="r" b="b"/>
              <a:pathLst>
                <a:path w="7099300" h="3348354">
                  <a:moveTo>
                    <a:pt x="0" y="0"/>
                  </a:moveTo>
                  <a:lnTo>
                    <a:pt x="7099300" y="0"/>
                  </a:lnTo>
                  <a:lnTo>
                    <a:pt x="7099300" y="3348079"/>
                  </a:lnTo>
                  <a:lnTo>
                    <a:pt x="0" y="3348079"/>
                  </a:lnTo>
                  <a:lnTo>
                    <a:pt x="0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15610" y="5295582"/>
            <a:ext cx="6223000" cy="119126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270" algn="ctr">
              <a:lnSpc>
                <a:spcPct val="100899"/>
              </a:lnSpc>
              <a:spcBef>
                <a:spcPts val="70"/>
              </a:spcBef>
            </a:pPr>
            <a:r>
              <a:rPr sz="2800" spc="-10" dirty="0">
                <a:latin typeface="Calibri"/>
                <a:cs typeface="Calibri"/>
              </a:rPr>
              <a:t>Stanford</a:t>
            </a:r>
            <a:r>
              <a:rPr sz="2800" spc="-1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Autonomous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Helicopter </a:t>
            </a:r>
            <a:r>
              <a:rPr sz="24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http://heli.stanford.edu/</a:t>
            </a:r>
            <a:r>
              <a:rPr sz="2400" u="none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24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www.youtube.com/watch?v=VCdxqn0fcnE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3338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Dimensional Data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349116"/>
              </p:ext>
            </p:extLst>
          </p:nvPr>
        </p:nvGraphicFramePr>
        <p:xfrm>
          <a:off x="228600" y="1295400"/>
          <a:ext cx="86868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28600" y="1295400"/>
            <a:ext cx="1676400" cy="5257800"/>
          </a:xfrm>
          <a:prstGeom prst="roundRect">
            <a:avLst/>
          </a:prstGeom>
          <a:ln w="12700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6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Unsupervised Learning: </a:t>
            </a:r>
            <a:r>
              <a:rPr lang="en-US" dirty="0" err="1" smtClean="0"/>
              <a:t>Cluastering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66"/>
                </a:solidFill>
              </a:rPr>
              <a:t>Given a cloud of data points we want to understand its structure</a:t>
            </a:r>
            <a:endParaRPr lang="en-US" b="1" dirty="0">
              <a:solidFill>
                <a:srgbClr val="FF00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8674" name="Picture 2" descr="http://www.cs.toronto.edu/~laurens/drtoronto/Dimensionality_Reduction_@_Toronto_files/shapeimage_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7" r="9698"/>
          <a:stretch/>
        </p:blipFill>
        <p:spPr bwMode="auto">
          <a:xfrm>
            <a:off x="533400" y="2361269"/>
            <a:ext cx="8077200" cy="449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70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A1D-7D02-4084-97D7-BB005E217310}" type="slidenum">
              <a:rPr lang="en-US"/>
              <a:pPr/>
              <a:t>25</a:t>
            </a:fld>
            <a:endParaRPr lang="en-US"/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Clustering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610600" cy="5257801"/>
          </a:xfrm>
        </p:spPr>
        <p:txBody>
          <a:bodyPr>
            <a:normAutofit/>
          </a:bodyPr>
          <a:lstStyle/>
          <a:p>
            <a:r>
              <a:rPr lang="en-US" dirty="0"/>
              <a:t>Given a </a:t>
            </a:r>
            <a:r>
              <a:rPr lang="en-US" b="1" dirty="0"/>
              <a:t>set of points</a:t>
            </a:r>
            <a:r>
              <a:rPr lang="en-US" dirty="0"/>
              <a:t>, with a notion of </a:t>
            </a:r>
            <a:r>
              <a:rPr lang="en-US" b="1" dirty="0"/>
              <a:t>distance</a:t>
            </a:r>
            <a:r>
              <a:rPr lang="en-US" dirty="0"/>
              <a:t> between </a:t>
            </a:r>
            <a:r>
              <a:rPr lang="en-US" dirty="0" smtClean="0"/>
              <a:t>points</a:t>
            </a:r>
            <a:r>
              <a:rPr lang="en-US" dirty="0"/>
              <a:t>, </a:t>
            </a:r>
            <a:r>
              <a:rPr lang="en-US" b="1" dirty="0"/>
              <a:t>group the points</a:t>
            </a:r>
            <a:r>
              <a:rPr lang="en-US" dirty="0"/>
              <a:t> into some number of </a:t>
            </a:r>
            <a:r>
              <a:rPr lang="en-US" b="1" i="1" dirty="0">
                <a:solidFill>
                  <a:srgbClr val="FF0066"/>
                </a:solidFill>
              </a:rPr>
              <a:t>clusters</a:t>
            </a:r>
            <a:r>
              <a:rPr lang="en-US" dirty="0"/>
              <a:t>, so </a:t>
            </a:r>
            <a:r>
              <a:rPr lang="en-US" dirty="0" smtClean="0"/>
              <a:t>that </a:t>
            </a:r>
          </a:p>
          <a:p>
            <a:pPr lvl="1"/>
            <a:r>
              <a:rPr lang="en-US" dirty="0" smtClean="0"/>
              <a:t>Members </a:t>
            </a:r>
            <a:r>
              <a:rPr lang="en-US" dirty="0"/>
              <a:t>of a cluster are </a:t>
            </a:r>
            <a:r>
              <a:rPr lang="en-US" dirty="0" smtClean="0"/>
              <a:t>close/similar </a:t>
            </a:r>
            <a:r>
              <a:rPr lang="en-US" dirty="0"/>
              <a:t>to each </a:t>
            </a:r>
            <a:r>
              <a:rPr lang="en-US" dirty="0" smtClean="0"/>
              <a:t>other</a:t>
            </a:r>
          </a:p>
          <a:p>
            <a:pPr lvl="1"/>
            <a:r>
              <a:rPr lang="en-US" dirty="0" smtClean="0"/>
              <a:t>Members of different clusters are dissimilar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Usually:</a:t>
            </a:r>
            <a:r>
              <a:rPr lang="en-US" b="1" dirty="0" smtClean="0">
                <a:solidFill>
                  <a:schemeClr val="accent3"/>
                </a:solidFill>
              </a:rPr>
              <a:t> </a:t>
            </a:r>
          </a:p>
          <a:p>
            <a:pPr lvl="1"/>
            <a:r>
              <a:rPr lang="en-US" dirty="0" smtClean="0"/>
              <a:t>Points are in a high-dimensional space</a:t>
            </a:r>
          </a:p>
          <a:p>
            <a:pPr lvl="1"/>
            <a:r>
              <a:rPr lang="en-US" dirty="0" smtClean="0"/>
              <a:t>Similarity is defined using a distance measure</a:t>
            </a:r>
          </a:p>
          <a:p>
            <a:pPr lvl="2"/>
            <a:r>
              <a:rPr lang="en-US" dirty="0" smtClean="0"/>
              <a:t>Euclidean, Cosine, </a:t>
            </a:r>
            <a:r>
              <a:rPr lang="en-US" dirty="0" err="1" smtClean="0"/>
              <a:t>Jaccard</a:t>
            </a:r>
            <a:r>
              <a:rPr lang="en-US" dirty="0" smtClean="0"/>
              <a:t>, edit distance,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94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9B369-B151-4430-9438-ABF4A0FC75CB}" type="slidenum">
              <a:rPr lang="en-US"/>
              <a:pPr/>
              <a:t>26</a:t>
            </a:fld>
            <a:endParaRPr lang="en-US"/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Clusters &amp; Outliers</a:t>
            </a:r>
            <a:endParaRPr lang="en-US" dirty="0"/>
          </a:p>
        </p:txBody>
      </p:sp>
      <p:sp>
        <p:nvSpPr>
          <p:cNvPr id="90115" name="Oval 3"/>
          <p:cNvSpPr>
            <a:spLocks noChangeArrowheads="1"/>
          </p:cNvSpPr>
          <p:nvPr/>
        </p:nvSpPr>
        <p:spPr bwMode="auto">
          <a:xfrm>
            <a:off x="2743200" y="2286000"/>
            <a:ext cx="1828800" cy="22860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>
                <a:latin typeface="Times New Roman" charset="0"/>
              </a:rPr>
              <a:t>x        x</a:t>
            </a:r>
          </a:p>
          <a:p>
            <a:pPr algn="ctr"/>
            <a:r>
              <a:rPr lang="en-US">
                <a:latin typeface="Times New Roman" charset="0"/>
              </a:rPr>
              <a:t>x  x      x  x</a:t>
            </a:r>
          </a:p>
          <a:p>
            <a:pPr algn="ctr"/>
            <a:r>
              <a:rPr lang="en-US">
                <a:latin typeface="Times New Roman" charset="0"/>
              </a:rPr>
              <a:t>x   x x  x     </a:t>
            </a:r>
          </a:p>
          <a:p>
            <a:pPr algn="ctr"/>
            <a:r>
              <a:rPr lang="en-US">
                <a:latin typeface="Times New Roman" charset="0"/>
              </a:rPr>
              <a:t>x     x  x</a:t>
            </a:r>
          </a:p>
          <a:p>
            <a:pPr algn="ctr"/>
            <a:r>
              <a:rPr lang="en-US">
                <a:latin typeface="Times New Roman" charset="0"/>
              </a:rPr>
              <a:t>x   x</a:t>
            </a:r>
          </a:p>
        </p:txBody>
      </p:sp>
      <p:sp>
        <p:nvSpPr>
          <p:cNvPr id="90116" name="Oval 4"/>
          <p:cNvSpPr>
            <a:spLocks noChangeArrowheads="1"/>
          </p:cNvSpPr>
          <p:nvPr/>
        </p:nvSpPr>
        <p:spPr bwMode="auto">
          <a:xfrm>
            <a:off x="5486400" y="1524000"/>
            <a:ext cx="1752600" cy="28194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>
                <a:latin typeface="Times New Roman" charset="0"/>
              </a:rPr>
              <a:t>x</a:t>
            </a:r>
          </a:p>
          <a:p>
            <a:pPr algn="ctr"/>
            <a:r>
              <a:rPr lang="en-US">
                <a:latin typeface="Times New Roman" charset="0"/>
              </a:rPr>
              <a:t>xx    x</a:t>
            </a:r>
          </a:p>
          <a:p>
            <a:pPr algn="ctr"/>
            <a:r>
              <a:rPr lang="en-US">
                <a:latin typeface="Times New Roman" charset="0"/>
              </a:rPr>
              <a:t>x  x        </a:t>
            </a:r>
          </a:p>
          <a:p>
            <a:pPr algn="ctr"/>
            <a:r>
              <a:rPr lang="en-US">
                <a:latin typeface="Times New Roman" charset="0"/>
              </a:rPr>
              <a:t>x    x  x   </a:t>
            </a:r>
          </a:p>
          <a:p>
            <a:pPr algn="ctr"/>
            <a:r>
              <a:rPr lang="en-US">
                <a:latin typeface="Times New Roman" charset="0"/>
              </a:rPr>
              <a:t>x</a:t>
            </a:r>
          </a:p>
          <a:p>
            <a:pPr algn="ctr"/>
            <a:r>
              <a:rPr lang="en-US">
                <a:latin typeface="Times New Roman" charset="0"/>
              </a:rPr>
              <a:t>x x   x</a:t>
            </a:r>
          </a:p>
          <a:p>
            <a:pPr algn="ctr"/>
            <a:r>
              <a:rPr lang="en-US">
                <a:latin typeface="Times New Roman" charset="0"/>
              </a:rPr>
              <a:t>x</a:t>
            </a:r>
          </a:p>
        </p:txBody>
      </p:sp>
      <p:sp>
        <p:nvSpPr>
          <p:cNvPr id="90117" name="Oval 5"/>
          <p:cNvSpPr>
            <a:spLocks noChangeArrowheads="1"/>
          </p:cNvSpPr>
          <p:nvPr/>
        </p:nvSpPr>
        <p:spPr bwMode="auto">
          <a:xfrm>
            <a:off x="4572000" y="4648200"/>
            <a:ext cx="1905000" cy="16002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>
                <a:latin typeface="Times New Roman" charset="0"/>
              </a:rPr>
              <a:t>     x   x</a:t>
            </a:r>
          </a:p>
          <a:p>
            <a:pPr algn="ctr"/>
            <a:r>
              <a:rPr lang="en-US">
                <a:latin typeface="Times New Roman" charset="0"/>
              </a:rPr>
              <a:t>x  x    x    x</a:t>
            </a:r>
          </a:p>
          <a:p>
            <a:pPr algn="ctr"/>
            <a:r>
              <a:rPr lang="en-US">
                <a:latin typeface="Times New Roman" charset="0"/>
              </a:rPr>
              <a:t>  x    x     x</a:t>
            </a:r>
          </a:p>
          <a:p>
            <a:pPr algn="ctr"/>
            <a:r>
              <a:rPr lang="en-US">
                <a:latin typeface="Times New Roman" charset="0"/>
              </a:rPr>
              <a:t>x  </a:t>
            </a:r>
          </a:p>
        </p:txBody>
      </p:sp>
      <p:sp>
        <p:nvSpPr>
          <p:cNvPr id="90118" name="Text Box 6"/>
          <p:cNvSpPr txBox="1">
            <a:spLocks noChangeArrowheads="1"/>
          </p:cNvSpPr>
          <p:nvPr/>
        </p:nvSpPr>
        <p:spPr bwMode="auto">
          <a:xfrm>
            <a:off x="5013325" y="17176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charset="0"/>
              </a:rPr>
              <a:t>x</a:t>
            </a:r>
          </a:p>
        </p:txBody>
      </p:sp>
      <p:sp>
        <p:nvSpPr>
          <p:cNvPr id="90119" name="Text Box 7"/>
          <p:cNvSpPr txBox="1">
            <a:spLocks noChangeArrowheads="1"/>
          </p:cNvSpPr>
          <p:nvPr/>
        </p:nvSpPr>
        <p:spPr bwMode="auto">
          <a:xfrm>
            <a:off x="3641725" y="49180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charset="0"/>
              </a:rPr>
              <a:t>x</a:t>
            </a:r>
          </a:p>
        </p:txBody>
      </p:sp>
      <p:sp>
        <p:nvSpPr>
          <p:cNvPr id="14" name="Oval 3"/>
          <p:cNvSpPr>
            <a:spLocks noChangeArrowheads="1"/>
          </p:cNvSpPr>
          <p:nvPr/>
        </p:nvSpPr>
        <p:spPr bwMode="auto">
          <a:xfrm>
            <a:off x="2743200" y="2286000"/>
            <a:ext cx="1828800" cy="2286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>
                <a:latin typeface="Times New Roman" charset="0"/>
              </a:rPr>
              <a:t>x        x</a:t>
            </a:r>
          </a:p>
          <a:p>
            <a:pPr algn="ctr"/>
            <a:r>
              <a:rPr lang="en-US">
                <a:latin typeface="Times New Roman" charset="0"/>
              </a:rPr>
              <a:t>x  x      x  x</a:t>
            </a:r>
          </a:p>
          <a:p>
            <a:pPr algn="ctr"/>
            <a:r>
              <a:rPr lang="en-US">
                <a:latin typeface="Times New Roman" charset="0"/>
              </a:rPr>
              <a:t>x   x x  x     </a:t>
            </a:r>
          </a:p>
          <a:p>
            <a:pPr algn="ctr"/>
            <a:r>
              <a:rPr lang="en-US">
                <a:latin typeface="Times New Roman" charset="0"/>
              </a:rPr>
              <a:t>x     x  x</a:t>
            </a:r>
          </a:p>
          <a:p>
            <a:pPr algn="ctr"/>
            <a:r>
              <a:rPr lang="en-US">
                <a:latin typeface="Times New Roman" charset="0"/>
              </a:rPr>
              <a:t>x   x</a:t>
            </a:r>
          </a:p>
        </p:txBody>
      </p:sp>
      <p:sp>
        <p:nvSpPr>
          <p:cNvPr id="15" name="Oval 4"/>
          <p:cNvSpPr>
            <a:spLocks noChangeArrowheads="1"/>
          </p:cNvSpPr>
          <p:nvPr/>
        </p:nvSpPr>
        <p:spPr bwMode="auto">
          <a:xfrm>
            <a:off x="5486400" y="1524000"/>
            <a:ext cx="1752600" cy="2819400"/>
          </a:xfrm>
          <a:prstGeom prst="ellipse">
            <a:avLst/>
          </a:prstGeom>
          <a:solidFill>
            <a:srgbClr val="808000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>
                <a:latin typeface="Times New Roman" charset="0"/>
              </a:rPr>
              <a:t>x</a:t>
            </a:r>
          </a:p>
          <a:p>
            <a:pPr algn="ctr"/>
            <a:r>
              <a:rPr lang="en-US" dirty="0">
                <a:latin typeface="Times New Roman" charset="0"/>
              </a:rPr>
              <a:t>xx    x</a:t>
            </a:r>
          </a:p>
          <a:p>
            <a:pPr algn="ctr"/>
            <a:r>
              <a:rPr lang="en-US" dirty="0">
                <a:latin typeface="Times New Roman" charset="0"/>
              </a:rPr>
              <a:t>x  </a:t>
            </a:r>
            <a:r>
              <a:rPr lang="en-US" dirty="0" err="1">
                <a:latin typeface="Times New Roman" charset="0"/>
              </a:rPr>
              <a:t>x</a:t>
            </a:r>
            <a:r>
              <a:rPr lang="en-US" dirty="0">
                <a:latin typeface="Times New Roman" charset="0"/>
              </a:rPr>
              <a:t>        </a:t>
            </a:r>
          </a:p>
          <a:p>
            <a:pPr algn="ctr"/>
            <a:r>
              <a:rPr lang="en-US" dirty="0">
                <a:latin typeface="Times New Roman" charset="0"/>
              </a:rPr>
              <a:t>x    </a:t>
            </a:r>
            <a:r>
              <a:rPr lang="en-US" dirty="0" err="1">
                <a:latin typeface="Times New Roman" charset="0"/>
              </a:rPr>
              <a:t>x</a:t>
            </a:r>
            <a:r>
              <a:rPr lang="en-US" dirty="0">
                <a:latin typeface="Times New Roman" charset="0"/>
              </a:rPr>
              <a:t>  </a:t>
            </a:r>
            <a:r>
              <a:rPr lang="en-US" dirty="0" err="1">
                <a:latin typeface="Times New Roman" charset="0"/>
              </a:rPr>
              <a:t>x</a:t>
            </a:r>
            <a:r>
              <a:rPr lang="en-US" dirty="0">
                <a:latin typeface="Times New Roman" charset="0"/>
              </a:rPr>
              <a:t>   </a:t>
            </a:r>
          </a:p>
          <a:p>
            <a:pPr algn="ctr"/>
            <a:r>
              <a:rPr lang="en-US" dirty="0">
                <a:latin typeface="Times New Roman" charset="0"/>
              </a:rPr>
              <a:t>x</a:t>
            </a:r>
          </a:p>
          <a:p>
            <a:pPr algn="ctr"/>
            <a:r>
              <a:rPr lang="en-US" dirty="0">
                <a:latin typeface="Times New Roman" charset="0"/>
              </a:rPr>
              <a:t>x </a:t>
            </a:r>
            <a:r>
              <a:rPr lang="en-US" dirty="0" err="1">
                <a:latin typeface="Times New Roman" charset="0"/>
              </a:rPr>
              <a:t>x</a:t>
            </a:r>
            <a:r>
              <a:rPr lang="en-US" dirty="0">
                <a:latin typeface="Times New Roman" charset="0"/>
              </a:rPr>
              <a:t>   </a:t>
            </a:r>
            <a:r>
              <a:rPr lang="en-US" dirty="0" err="1">
                <a:latin typeface="Times New Roman" charset="0"/>
              </a:rPr>
              <a:t>x</a:t>
            </a:r>
            <a:endParaRPr lang="en-US" dirty="0">
              <a:latin typeface="Times New Roman" charset="0"/>
            </a:endParaRPr>
          </a:p>
          <a:p>
            <a:pPr algn="ctr"/>
            <a:r>
              <a:rPr lang="en-US" dirty="0">
                <a:latin typeface="Times New Roman" charset="0"/>
              </a:rPr>
              <a:t>x</a:t>
            </a:r>
          </a:p>
        </p:txBody>
      </p:sp>
      <p:sp>
        <p:nvSpPr>
          <p:cNvPr id="16" name="Oval 5"/>
          <p:cNvSpPr>
            <a:spLocks noChangeArrowheads="1"/>
          </p:cNvSpPr>
          <p:nvPr/>
        </p:nvSpPr>
        <p:spPr bwMode="auto">
          <a:xfrm>
            <a:off x="4572000" y="4648200"/>
            <a:ext cx="1905000" cy="1600200"/>
          </a:xfrm>
          <a:prstGeom prst="ellipse">
            <a:avLst/>
          </a:prstGeom>
          <a:solidFill>
            <a:srgbClr val="FFFF00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>
                <a:latin typeface="Times New Roman" charset="0"/>
              </a:rPr>
              <a:t>     x   x</a:t>
            </a:r>
          </a:p>
          <a:p>
            <a:pPr algn="ctr"/>
            <a:r>
              <a:rPr lang="en-US">
                <a:latin typeface="Times New Roman" charset="0"/>
              </a:rPr>
              <a:t>x  x    x    x</a:t>
            </a:r>
          </a:p>
          <a:p>
            <a:pPr algn="ctr"/>
            <a:r>
              <a:rPr lang="en-US">
                <a:latin typeface="Times New Roman" charset="0"/>
              </a:rPr>
              <a:t>  x    x     x</a:t>
            </a:r>
          </a:p>
          <a:p>
            <a:pPr algn="ctr"/>
            <a:r>
              <a:rPr lang="en-US">
                <a:latin typeface="Times New Roman" charset="0"/>
              </a:rPr>
              <a:t>x  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971800" y="5257800"/>
            <a:ext cx="669925" cy="685800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488461" y="59436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Outlier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6553200" y="5600700"/>
            <a:ext cx="825947" cy="342900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010400" y="587906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240811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is a hard problem!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8" name="Picture 2" descr="http://tagc.univ-mrs.fr/tagc/images/dputhier/tb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0" r="3893"/>
          <a:stretch/>
        </p:blipFill>
        <p:spPr bwMode="auto">
          <a:xfrm rot="16200000">
            <a:off x="1779308" y="735293"/>
            <a:ext cx="5562599" cy="6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99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830CD-E0C7-4991-8DD6-1C56C1764778}" type="slidenum">
              <a:rPr lang="en-US"/>
              <a:pPr/>
              <a:t>28</a:t>
            </a:fld>
            <a:endParaRPr lang="en-US"/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hard?</a:t>
            </a:r>
            <a:endParaRPr lang="en-US" dirty="0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382000" cy="5257801"/>
          </a:xfrm>
        </p:spPr>
        <p:txBody>
          <a:bodyPr/>
          <a:lstStyle/>
          <a:p>
            <a:r>
              <a:rPr lang="en-US" dirty="0"/>
              <a:t>Clustering in two dimensions looks </a:t>
            </a:r>
            <a:r>
              <a:rPr lang="en-US" dirty="0" smtClean="0"/>
              <a:t>easy</a:t>
            </a:r>
            <a:endParaRPr lang="en-US" dirty="0"/>
          </a:p>
          <a:p>
            <a:r>
              <a:rPr lang="en-US" dirty="0"/>
              <a:t>Clustering small amounts of data looks </a:t>
            </a:r>
            <a:r>
              <a:rPr lang="en-US" dirty="0" smtClean="0"/>
              <a:t>easy</a:t>
            </a:r>
            <a:endParaRPr lang="en-US" dirty="0"/>
          </a:p>
          <a:p>
            <a:r>
              <a:rPr lang="en-US" dirty="0"/>
              <a:t>And in most cases, looks are </a:t>
            </a:r>
            <a:r>
              <a:rPr lang="en-US" dirty="0">
                <a:solidFill>
                  <a:srgbClr val="0000FF"/>
                </a:solidFill>
              </a:rPr>
              <a:t>not </a:t>
            </a:r>
            <a:r>
              <a:rPr lang="en-US" dirty="0" smtClean="0"/>
              <a:t>deceiving</a:t>
            </a:r>
          </a:p>
          <a:p>
            <a:endParaRPr lang="en-US" dirty="0"/>
          </a:p>
          <a:p>
            <a:r>
              <a:rPr lang="en-US" dirty="0"/>
              <a:t>Many applications involve not 2, but 10 or 10,000 </a:t>
            </a:r>
            <a:r>
              <a:rPr lang="en-US" dirty="0" smtClean="0"/>
              <a:t>dimensions</a:t>
            </a:r>
            <a:endParaRPr lang="en-US" dirty="0"/>
          </a:p>
          <a:p>
            <a:r>
              <a:rPr lang="en-US" b="1" dirty="0">
                <a:solidFill>
                  <a:srgbClr val="D60093"/>
                </a:solidFill>
              </a:rPr>
              <a:t>High-dimensional spaces look different: </a:t>
            </a:r>
            <a:r>
              <a:rPr lang="en-US" dirty="0" smtClean="0"/>
              <a:t>Almost </a:t>
            </a:r>
            <a:r>
              <a:rPr lang="en-US" dirty="0"/>
              <a:t>all pairs of points are at about the same </a:t>
            </a:r>
            <a:r>
              <a:rPr lang="en-US" dirty="0" smtClean="0"/>
              <a:t>distance</a:t>
            </a:r>
            <a:r>
              <a:rPr lang="en-US" spc="-10" dirty="0">
                <a:latin typeface="Calibri"/>
                <a:cs typeface="Calibri"/>
              </a:rPr>
              <a:t> --</a:t>
            </a:r>
            <a:r>
              <a:rPr lang="en-US" dirty="0">
                <a:latin typeface="Calibri"/>
                <a:cs typeface="Calibri"/>
              </a:rPr>
              <a:t>&gt;</a:t>
            </a:r>
            <a:r>
              <a:rPr lang="en-US" dirty="0" smtClean="0"/>
              <a:t> </a:t>
            </a:r>
            <a:r>
              <a:rPr lang="en-US" dirty="0">
                <a:solidFill>
                  <a:srgbClr val="0000FF"/>
                </a:solidFill>
              </a:rPr>
              <a:t>The Curse of Dimensionality!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55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uiExpand="1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830CD-E0C7-4991-8DD6-1C56C1764778}" type="slidenum">
              <a:rPr lang="en-US"/>
              <a:pPr/>
              <a:t>29</a:t>
            </a:fld>
            <a:endParaRPr lang="en-US"/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Curse of dimensionality</a:t>
            </a:r>
            <a:endParaRPr lang="en-US" dirty="0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382000" cy="5257801"/>
          </a:xfrm>
        </p:spPr>
        <p:txBody>
          <a:bodyPr>
            <a:normAutofit fontScale="92500" lnSpcReduction="20000"/>
          </a:bodyPr>
          <a:lstStyle/>
          <a:p>
            <a:pPr marL="336550" marR="703580" indent="-324485" algn="just">
              <a:lnSpc>
                <a:spcPct val="110000"/>
              </a:lnSpc>
              <a:spcBef>
                <a:spcPts val="100"/>
              </a:spcBef>
              <a:buClr>
                <a:srgbClr val="EFAC00"/>
              </a:buClr>
              <a:buFont typeface="Cambria"/>
              <a:buChar char="◾"/>
              <a:tabLst>
                <a:tab pos="336550" algn="l"/>
              </a:tabLst>
            </a:pPr>
            <a:r>
              <a:rPr lang="en-US" b="1" spc="-60" dirty="0">
                <a:solidFill>
                  <a:srgbClr val="D50092"/>
                </a:solidFill>
                <a:latin typeface="Calibri"/>
                <a:cs typeface="Calibri"/>
              </a:rPr>
              <a:t>Take</a:t>
            </a:r>
            <a:r>
              <a:rPr lang="en-US" b="1" spc="-110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D50092"/>
                </a:solidFill>
                <a:latin typeface="Calibri"/>
                <a:cs typeface="Calibri"/>
              </a:rPr>
              <a:t>10,000</a:t>
            </a:r>
            <a:r>
              <a:rPr lang="en-US" b="1" spc="-10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D50092"/>
                </a:solidFill>
                <a:latin typeface="Calibri"/>
                <a:cs typeface="Calibri"/>
              </a:rPr>
              <a:t>uniform</a:t>
            </a:r>
            <a:r>
              <a:rPr lang="en-US" b="1" spc="-80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D50092"/>
                </a:solidFill>
                <a:latin typeface="Calibri"/>
                <a:cs typeface="Calibri"/>
              </a:rPr>
              <a:t>random</a:t>
            </a:r>
            <a:r>
              <a:rPr lang="en-US" b="1" spc="-75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D50092"/>
                </a:solidFill>
                <a:latin typeface="Calibri"/>
                <a:cs typeface="Calibri"/>
              </a:rPr>
              <a:t>points</a:t>
            </a:r>
            <a:r>
              <a:rPr lang="en-US" b="1" spc="-100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D50092"/>
                </a:solidFill>
                <a:latin typeface="Calibri"/>
                <a:cs typeface="Calibri"/>
              </a:rPr>
              <a:t>on</a:t>
            </a:r>
            <a:r>
              <a:rPr lang="en-US" b="1" spc="-135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lang="en-US" b="1" spc="-10" dirty="0">
                <a:solidFill>
                  <a:srgbClr val="D50092"/>
                </a:solidFill>
                <a:latin typeface="Calibri"/>
                <a:cs typeface="Calibri"/>
              </a:rPr>
              <a:t>[0,1] </a:t>
            </a:r>
            <a:r>
              <a:rPr lang="en-US" b="1" dirty="0">
                <a:solidFill>
                  <a:srgbClr val="D50092"/>
                </a:solidFill>
                <a:latin typeface="Calibri"/>
                <a:cs typeface="Calibri"/>
              </a:rPr>
              <a:t>line.</a:t>
            </a:r>
            <a:r>
              <a:rPr lang="en-US" b="1" spc="-50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D50092"/>
                </a:solidFill>
                <a:latin typeface="Calibri"/>
                <a:cs typeface="Calibri"/>
              </a:rPr>
              <a:t>Assume</a:t>
            </a:r>
            <a:r>
              <a:rPr lang="en-US" b="1" spc="-70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D50092"/>
                </a:solidFill>
                <a:latin typeface="Calibri"/>
                <a:cs typeface="Calibri"/>
              </a:rPr>
              <a:t>query</a:t>
            </a:r>
            <a:r>
              <a:rPr lang="en-US" b="1" spc="80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D50092"/>
                </a:solidFill>
                <a:latin typeface="Calibri"/>
                <a:cs typeface="Calibri"/>
              </a:rPr>
              <a:t>point</a:t>
            </a:r>
            <a:r>
              <a:rPr lang="en-US" b="1" spc="-60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D50092"/>
                </a:solidFill>
                <a:latin typeface="Calibri"/>
                <a:cs typeface="Calibri"/>
              </a:rPr>
              <a:t>is</a:t>
            </a:r>
            <a:r>
              <a:rPr lang="en-US" b="1" spc="-120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D50092"/>
                </a:solidFill>
                <a:latin typeface="Calibri"/>
                <a:cs typeface="Calibri"/>
              </a:rPr>
              <a:t>at</a:t>
            </a:r>
            <a:r>
              <a:rPr lang="en-US" b="1" spc="-60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D50092"/>
                </a:solidFill>
                <a:latin typeface="Calibri"/>
                <a:cs typeface="Calibri"/>
              </a:rPr>
              <a:t>the</a:t>
            </a:r>
            <a:r>
              <a:rPr lang="en-US" b="1" spc="-70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lang="en-US" b="1" spc="-10" dirty="0">
                <a:solidFill>
                  <a:srgbClr val="D50092"/>
                </a:solidFill>
                <a:latin typeface="Calibri"/>
                <a:cs typeface="Calibri"/>
              </a:rPr>
              <a:t>origin</a:t>
            </a:r>
            <a:endParaRPr lang="en-US" dirty="0">
              <a:latin typeface="Calibri"/>
              <a:cs typeface="Calibri"/>
            </a:endParaRPr>
          </a:p>
          <a:p>
            <a:pPr marL="336550" indent="-323850" algn="just">
              <a:lnSpc>
                <a:spcPct val="110000"/>
              </a:lnSpc>
              <a:spcBef>
                <a:spcPts val="10"/>
              </a:spcBef>
              <a:buClr>
                <a:srgbClr val="EFAC00"/>
              </a:buClr>
              <a:buFont typeface="Cambria"/>
              <a:buChar char="◾"/>
              <a:tabLst>
                <a:tab pos="336550" algn="l"/>
              </a:tabLst>
            </a:pPr>
            <a:r>
              <a:rPr lang="en-US" b="1" dirty="0">
                <a:solidFill>
                  <a:srgbClr val="D50092"/>
                </a:solidFill>
                <a:latin typeface="Calibri"/>
                <a:cs typeface="Calibri"/>
              </a:rPr>
              <a:t>What</a:t>
            </a:r>
            <a:r>
              <a:rPr lang="en-US" b="1" spc="-50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D50092"/>
                </a:solidFill>
                <a:latin typeface="Calibri"/>
                <a:cs typeface="Calibri"/>
              </a:rPr>
              <a:t>fraction</a:t>
            </a:r>
            <a:r>
              <a:rPr lang="en-US" b="1" spc="-155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D50092"/>
                </a:solidFill>
                <a:latin typeface="Calibri"/>
                <a:cs typeface="Calibri"/>
              </a:rPr>
              <a:t>of</a:t>
            </a:r>
            <a:r>
              <a:rPr lang="en-US" b="1" spc="-100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D50092"/>
                </a:solidFill>
                <a:latin typeface="Calibri"/>
                <a:cs typeface="Calibri"/>
              </a:rPr>
              <a:t>“space”</a:t>
            </a:r>
            <a:r>
              <a:rPr lang="en-US" b="1" spc="-25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D50092"/>
                </a:solidFill>
                <a:latin typeface="Calibri"/>
                <a:cs typeface="Calibri"/>
              </a:rPr>
              <a:t>do</a:t>
            </a:r>
            <a:r>
              <a:rPr lang="en-US" b="1" spc="-20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D50092"/>
                </a:solidFill>
                <a:latin typeface="Calibri"/>
                <a:cs typeface="Calibri"/>
              </a:rPr>
              <a:t>we</a:t>
            </a:r>
            <a:r>
              <a:rPr lang="en-US" b="1" spc="-60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D50092"/>
                </a:solidFill>
                <a:latin typeface="Calibri"/>
                <a:cs typeface="Calibri"/>
              </a:rPr>
              <a:t>need</a:t>
            </a:r>
            <a:r>
              <a:rPr lang="en-US" b="1" spc="-25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D50092"/>
                </a:solidFill>
                <a:latin typeface="Calibri"/>
                <a:cs typeface="Calibri"/>
              </a:rPr>
              <a:t>to</a:t>
            </a:r>
            <a:r>
              <a:rPr lang="en-US" b="1" spc="-80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D50092"/>
                </a:solidFill>
                <a:latin typeface="Calibri"/>
                <a:cs typeface="Calibri"/>
              </a:rPr>
              <a:t>cover</a:t>
            </a:r>
            <a:r>
              <a:rPr lang="en-US" b="1" spc="-140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lang="en-US" b="1" spc="-25" dirty="0">
                <a:solidFill>
                  <a:srgbClr val="D50092"/>
                </a:solidFill>
                <a:latin typeface="Calibri"/>
                <a:cs typeface="Calibri"/>
              </a:rPr>
              <a:t>to</a:t>
            </a:r>
            <a:endParaRPr lang="en-US" dirty="0">
              <a:latin typeface="Calibri"/>
              <a:cs typeface="Calibri"/>
            </a:endParaRPr>
          </a:p>
          <a:p>
            <a:pPr marL="336550" algn="just">
              <a:lnSpc>
                <a:spcPct val="110000"/>
              </a:lnSpc>
              <a:spcBef>
                <a:spcPts val="5"/>
              </a:spcBef>
            </a:pPr>
            <a:r>
              <a:rPr lang="en-US" b="1" dirty="0">
                <a:solidFill>
                  <a:srgbClr val="D50092"/>
                </a:solidFill>
                <a:latin typeface="Calibri"/>
                <a:cs typeface="Calibri"/>
              </a:rPr>
              <a:t>get</a:t>
            </a:r>
            <a:r>
              <a:rPr lang="en-US" b="1" spc="-110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D50092"/>
                </a:solidFill>
                <a:latin typeface="Calibri"/>
                <a:cs typeface="Calibri"/>
              </a:rPr>
              <a:t>0.1%</a:t>
            </a:r>
            <a:r>
              <a:rPr lang="en-US" b="1" spc="15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D50092"/>
                </a:solidFill>
                <a:latin typeface="Calibri"/>
                <a:cs typeface="Calibri"/>
              </a:rPr>
              <a:t>of</a:t>
            </a:r>
            <a:r>
              <a:rPr lang="en-US" b="1" spc="-90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D50092"/>
                </a:solidFill>
                <a:latin typeface="Calibri"/>
                <a:cs typeface="Calibri"/>
              </a:rPr>
              <a:t>data</a:t>
            </a:r>
            <a:r>
              <a:rPr lang="en-US" b="1" spc="-70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(10</a:t>
            </a:r>
            <a:r>
              <a:rPr lang="en-US" spc="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nearest</a:t>
            </a:r>
            <a:r>
              <a:rPr lang="en-US" spc="-6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neighbors)</a:t>
            </a:r>
            <a:endParaRPr lang="en-US" dirty="0">
              <a:latin typeface="Calibri"/>
              <a:cs typeface="Calibri"/>
            </a:endParaRPr>
          </a:p>
          <a:p>
            <a:pPr marL="336550" marR="981075" indent="-324485" algn="just">
              <a:lnSpc>
                <a:spcPct val="110000"/>
              </a:lnSpc>
              <a:spcBef>
                <a:spcPts val="5"/>
              </a:spcBef>
              <a:buClr>
                <a:srgbClr val="EFAC00"/>
              </a:buClr>
              <a:buFont typeface="Cambria"/>
              <a:buChar char="◾"/>
              <a:tabLst>
                <a:tab pos="336550" algn="l"/>
              </a:tabLst>
            </a:pPr>
            <a:r>
              <a:rPr lang="en-US" dirty="0">
                <a:latin typeface="Calibri"/>
                <a:cs typeface="Calibri"/>
              </a:rPr>
              <a:t>In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spc="-40" dirty="0">
                <a:latin typeface="Calibri"/>
                <a:cs typeface="Calibri"/>
              </a:rPr>
              <a:t>1-</a:t>
            </a:r>
            <a:r>
              <a:rPr lang="en-US" dirty="0">
                <a:latin typeface="Calibri"/>
                <a:cs typeface="Calibri"/>
              </a:rPr>
              <a:t>dim</a:t>
            </a:r>
            <a:r>
              <a:rPr lang="en-US" spc="4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to</a:t>
            </a:r>
            <a:r>
              <a:rPr lang="en-US" spc="-2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get</a:t>
            </a:r>
            <a:r>
              <a:rPr lang="en-US" spc="-12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10</a:t>
            </a:r>
            <a:r>
              <a:rPr lang="en-US" spc="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neighbors we</a:t>
            </a:r>
            <a:r>
              <a:rPr lang="en-US" spc="-9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must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go</a:t>
            </a:r>
            <a:r>
              <a:rPr lang="en-US" spc="-100" dirty="0">
                <a:latin typeface="Calibri"/>
                <a:cs typeface="Calibri"/>
              </a:rPr>
              <a:t> </a:t>
            </a:r>
            <a:r>
              <a:rPr lang="en-US" spc="-25" dirty="0">
                <a:latin typeface="Calibri"/>
                <a:cs typeface="Calibri"/>
              </a:rPr>
              <a:t>to </a:t>
            </a:r>
            <a:r>
              <a:rPr lang="en-US" dirty="0">
                <a:latin typeface="Calibri"/>
                <a:cs typeface="Calibri"/>
              </a:rPr>
              <a:t>distance</a:t>
            </a:r>
            <a:r>
              <a:rPr lang="en-US" spc="-135" dirty="0">
                <a:latin typeface="Calibri"/>
                <a:cs typeface="Calibri"/>
              </a:rPr>
              <a:t> </a:t>
            </a:r>
            <a:r>
              <a:rPr lang="en-US" spc="-20" dirty="0">
                <a:latin typeface="Calibri"/>
                <a:cs typeface="Calibri"/>
              </a:rPr>
              <a:t>10/10,000=0.001</a:t>
            </a:r>
            <a:r>
              <a:rPr lang="en-US" spc="17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on</a:t>
            </a:r>
            <a:r>
              <a:rPr lang="en-US" spc="-1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the</a:t>
            </a:r>
            <a:r>
              <a:rPr lang="en-US" spc="-7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average</a:t>
            </a:r>
            <a:endParaRPr lang="en-US" dirty="0">
              <a:latin typeface="Calibri"/>
              <a:cs typeface="Calibri"/>
            </a:endParaRPr>
          </a:p>
          <a:p>
            <a:pPr marL="336550" marR="893444" indent="-324485" algn="just">
              <a:lnSpc>
                <a:spcPct val="110000"/>
              </a:lnSpc>
              <a:spcBef>
                <a:spcPts val="385"/>
              </a:spcBef>
              <a:buClr>
                <a:srgbClr val="EFAC00"/>
              </a:buClr>
              <a:buFont typeface="Cambria"/>
              <a:buChar char="◾"/>
              <a:tabLst>
                <a:tab pos="336550" algn="l"/>
                <a:tab pos="3826510" algn="l"/>
              </a:tabLst>
            </a:pPr>
            <a:r>
              <a:rPr lang="en-US" dirty="0">
                <a:latin typeface="Calibri"/>
                <a:cs typeface="Calibri"/>
              </a:rPr>
              <a:t>In</a:t>
            </a:r>
            <a:r>
              <a:rPr lang="en-US" spc="-10" dirty="0">
                <a:latin typeface="Calibri"/>
                <a:cs typeface="Calibri"/>
              </a:rPr>
              <a:t> </a:t>
            </a:r>
            <a:r>
              <a:rPr lang="en-US" spc="-40" dirty="0">
                <a:latin typeface="Calibri"/>
                <a:cs typeface="Calibri"/>
              </a:rPr>
              <a:t>2-</a:t>
            </a:r>
            <a:r>
              <a:rPr lang="en-US" dirty="0">
                <a:latin typeface="Calibri"/>
                <a:cs typeface="Calibri"/>
              </a:rPr>
              <a:t>dim</a:t>
            </a:r>
            <a:r>
              <a:rPr lang="en-US" spc="6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we</a:t>
            </a:r>
            <a:r>
              <a:rPr lang="en-US" spc="-7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must</a:t>
            </a:r>
            <a:r>
              <a:rPr lang="en-US" spc="-110" dirty="0">
                <a:latin typeface="Calibri"/>
                <a:cs typeface="Calibri"/>
              </a:rPr>
              <a:t> </a:t>
            </a:r>
            <a:r>
              <a:rPr lang="en-US" spc="-25" dirty="0">
                <a:latin typeface="Calibri"/>
                <a:cs typeface="Calibri"/>
              </a:rPr>
              <a:t>go</a:t>
            </a:r>
            <a:r>
              <a:rPr lang="en-US" dirty="0">
                <a:latin typeface="Calibri"/>
                <a:cs typeface="Calibri"/>
              </a:rPr>
              <a:t>	</a:t>
            </a:r>
            <a:r>
              <a:rPr lang="en-US" dirty="0">
                <a:latin typeface="Cambria Math"/>
                <a:cs typeface="Cambria Math"/>
              </a:rPr>
              <a:t>0.001</a:t>
            </a:r>
            <a:r>
              <a:rPr lang="en-US" dirty="0">
                <a:latin typeface="Calibri"/>
                <a:cs typeface="Calibri"/>
              </a:rPr>
              <a:t>=0.032</a:t>
            </a:r>
            <a:r>
              <a:rPr lang="en-US" spc="5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to</a:t>
            </a:r>
            <a:r>
              <a:rPr lang="en-US" spc="-6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get</a:t>
            </a:r>
            <a:r>
              <a:rPr lang="en-US" spc="-155" dirty="0">
                <a:latin typeface="Calibri"/>
                <a:cs typeface="Calibri"/>
              </a:rPr>
              <a:t> </a:t>
            </a:r>
            <a:r>
              <a:rPr lang="en-US" spc="-50" dirty="0">
                <a:latin typeface="Calibri"/>
                <a:cs typeface="Calibri"/>
              </a:rPr>
              <a:t>a </a:t>
            </a:r>
            <a:r>
              <a:rPr lang="en-US" dirty="0">
                <a:latin typeface="Calibri"/>
                <a:cs typeface="Calibri"/>
              </a:rPr>
              <a:t>square</a:t>
            </a:r>
            <a:r>
              <a:rPr lang="en-US" spc="-9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that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contains</a:t>
            </a:r>
            <a:r>
              <a:rPr lang="en-US" spc="-13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0.001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volume</a:t>
            </a:r>
            <a:endParaRPr lang="en-US" dirty="0">
              <a:latin typeface="Calibri"/>
              <a:cs typeface="Calibri"/>
            </a:endParaRPr>
          </a:p>
          <a:p>
            <a:pPr marL="336550" indent="-323850" algn="just">
              <a:lnSpc>
                <a:spcPct val="110000"/>
              </a:lnSpc>
              <a:spcBef>
                <a:spcPts val="1360"/>
              </a:spcBef>
              <a:buClr>
                <a:srgbClr val="EFAC00"/>
              </a:buClr>
              <a:buFont typeface="Cambria"/>
              <a:buChar char="◾"/>
              <a:tabLst>
                <a:tab pos="336550" algn="l"/>
              </a:tabLst>
            </a:pPr>
            <a:r>
              <a:rPr lang="en-US" dirty="0">
                <a:latin typeface="Calibri"/>
                <a:cs typeface="Calibri"/>
              </a:rPr>
              <a:t>In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general,</a:t>
            </a:r>
            <a:r>
              <a:rPr lang="en-US" spc="-2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in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d-</a:t>
            </a:r>
            <a:r>
              <a:rPr lang="en-US" dirty="0">
                <a:latin typeface="Calibri"/>
                <a:cs typeface="Calibri"/>
              </a:rPr>
              <a:t>dim</a:t>
            </a:r>
            <a:r>
              <a:rPr lang="en-US" spc="-2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we</a:t>
            </a:r>
            <a:r>
              <a:rPr lang="en-US" spc="-10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must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spc="-25" dirty="0">
                <a:latin typeface="Calibri"/>
                <a:cs typeface="Calibri"/>
              </a:rPr>
              <a:t>go</a:t>
            </a:r>
            <a:endParaRPr lang="en-US" dirty="0">
              <a:latin typeface="Calibri"/>
              <a:cs typeface="Calibri"/>
            </a:endParaRPr>
          </a:p>
          <a:p>
            <a:pPr marL="336550" marR="759460" indent="-324485" algn="just">
              <a:lnSpc>
                <a:spcPct val="110000"/>
              </a:lnSpc>
              <a:spcBef>
                <a:spcPts val="5"/>
              </a:spcBef>
              <a:buClr>
                <a:srgbClr val="EFAC00"/>
              </a:buClr>
              <a:buFont typeface="Cambria"/>
              <a:buChar char="◾"/>
              <a:tabLst>
                <a:tab pos="336550" algn="l"/>
              </a:tabLst>
            </a:pPr>
            <a:r>
              <a:rPr lang="en-US" dirty="0">
                <a:latin typeface="Calibri"/>
                <a:cs typeface="Calibri"/>
              </a:rPr>
              <a:t>So, in</a:t>
            </a:r>
            <a:r>
              <a:rPr lang="en-US" spc="-65" dirty="0">
                <a:latin typeface="Calibri"/>
                <a:cs typeface="Calibri"/>
              </a:rPr>
              <a:t> </a:t>
            </a:r>
            <a:r>
              <a:rPr lang="en-US" spc="-40" dirty="0">
                <a:latin typeface="Calibri"/>
                <a:cs typeface="Calibri"/>
              </a:rPr>
              <a:t>10-</a:t>
            </a:r>
            <a:r>
              <a:rPr lang="en-US" dirty="0">
                <a:latin typeface="Calibri"/>
                <a:cs typeface="Calibri"/>
              </a:rPr>
              <a:t>dim</a:t>
            </a:r>
            <a:r>
              <a:rPr lang="en-US" spc="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to</a:t>
            </a:r>
            <a:r>
              <a:rPr lang="en-US" spc="-7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capture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0.1%</a:t>
            </a:r>
            <a:r>
              <a:rPr lang="en-US" spc="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of</a:t>
            </a:r>
            <a:r>
              <a:rPr lang="en-US" spc="-8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the</a:t>
            </a:r>
            <a:r>
              <a:rPr lang="en-US" spc="-6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data</a:t>
            </a:r>
            <a:r>
              <a:rPr lang="en-US" spc="-70" dirty="0">
                <a:latin typeface="Calibri"/>
                <a:cs typeface="Calibri"/>
              </a:rPr>
              <a:t> </a:t>
            </a:r>
            <a:r>
              <a:rPr lang="en-US" spc="-35" dirty="0">
                <a:latin typeface="Calibri"/>
                <a:cs typeface="Calibri"/>
              </a:rPr>
              <a:t>we </a:t>
            </a:r>
            <a:r>
              <a:rPr lang="en-US" dirty="0">
                <a:latin typeface="Calibri"/>
                <a:cs typeface="Calibri"/>
              </a:rPr>
              <a:t>need</a:t>
            </a:r>
            <a:r>
              <a:rPr lang="en-US" spc="-4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50%</a:t>
            </a:r>
            <a:r>
              <a:rPr lang="en-US" spc="-1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of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the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range</a:t>
            </a:r>
            <a:r>
              <a:rPr lang="en-US" spc="-10" dirty="0" smtClean="0">
                <a:latin typeface="Calibri"/>
                <a:cs typeface="Calibri"/>
              </a:rPr>
              <a:t>.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15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dirty="0"/>
              <a:t>ML</a:t>
            </a:r>
            <a:r>
              <a:rPr spc="52" dirty="0"/>
              <a:t> </a:t>
            </a:r>
            <a:r>
              <a:rPr dirty="0"/>
              <a:t>IS</a:t>
            </a:r>
            <a:r>
              <a:rPr spc="60" dirty="0"/>
              <a:t> </a:t>
            </a:r>
            <a:r>
              <a:rPr dirty="0"/>
              <a:t>CHANGING</a:t>
            </a:r>
            <a:r>
              <a:rPr spc="52" dirty="0"/>
              <a:t> </a:t>
            </a:r>
            <a:r>
              <a:rPr dirty="0"/>
              <a:t>OUR</a:t>
            </a:r>
            <a:r>
              <a:rPr spc="60" dirty="0"/>
              <a:t> </a:t>
            </a:r>
            <a:r>
              <a:rPr spc="-15" dirty="0"/>
              <a:t>WORLD</a:t>
            </a: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550" y="1423759"/>
            <a:ext cx="106988" cy="10698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550" y="1681816"/>
            <a:ext cx="106988" cy="10698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550" y="1939891"/>
            <a:ext cx="106988" cy="10698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8550" y="2197970"/>
            <a:ext cx="106988" cy="10698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8550" y="2456027"/>
            <a:ext cx="106988" cy="10698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8550" y="2714103"/>
            <a:ext cx="106988" cy="10698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8550" y="2972181"/>
            <a:ext cx="106988" cy="10698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8550" y="3230239"/>
            <a:ext cx="106988" cy="10698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8550" y="3744426"/>
            <a:ext cx="106988" cy="10698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819740" y="1295481"/>
            <a:ext cx="5627150" cy="2609075"/>
          </a:xfrm>
          <a:prstGeom prst="rect">
            <a:avLst/>
          </a:prstGeom>
        </p:spPr>
        <p:txBody>
          <a:bodyPr vert="horz" wrap="square" lIns="0" tIns="50065" rIns="0" bIns="0" rtlCol="0">
            <a:spAutoFit/>
          </a:bodyPr>
          <a:lstStyle/>
          <a:p>
            <a:pPr marL="18893">
              <a:spcBef>
                <a:spcPts val="394"/>
              </a:spcBef>
            </a:pPr>
            <a:r>
              <a:rPr sz="1488" dirty="0">
                <a:latin typeface="Arial MT"/>
                <a:cs typeface="Arial MT"/>
              </a:rPr>
              <a:t>Search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engines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learn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your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search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preferences</a:t>
            </a:r>
            <a:endParaRPr sz="1488">
              <a:latin typeface="Arial MT"/>
              <a:cs typeface="Arial MT"/>
            </a:endParaRPr>
          </a:p>
          <a:p>
            <a:pPr marL="18893" marR="7557">
              <a:lnSpc>
                <a:spcPct val="113799"/>
              </a:lnSpc>
            </a:pPr>
            <a:r>
              <a:rPr sz="1488" dirty="0">
                <a:latin typeface="Arial MT"/>
                <a:cs typeface="Arial MT"/>
              </a:rPr>
              <a:t>Recommender</a:t>
            </a:r>
            <a:r>
              <a:rPr sz="1488" spc="-30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systems</a:t>
            </a:r>
            <a:r>
              <a:rPr sz="1488" spc="-30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learn</a:t>
            </a:r>
            <a:r>
              <a:rPr sz="1488" spc="-30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your</a:t>
            </a:r>
            <a:r>
              <a:rPr sz="1488" spc="-30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taste</a:t>
            </a:r>
            <a:r>
              <a:rPr sz="1488" spc="-30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in</a:t>
            </a:r>
            <a:r>
              <a:rPr sz="1488" spc="-30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books,</a:t>
            </a:r>
            <a:r>
              <a:rPr sz="1488" spc="-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music,</a:t>
            </a:r>
            <a:r>
              <a:rPr sz="1488" spc="-22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movies,... </a:t>
            </a:r>
            <a:r>
              <a:rPr sz="1488" dirty="0">
                <a:latin typeface="Arial MT"/>
                <a:cs typeface="Arial MT"/>
              </a:rPr>
              <a:t>Algorithms do automatic stock </a:t>
            </a:r>
            <a:r>
              <a:rPr sz="1488" spc="-15" dirty="0">
                <a:latin typeface="Arial MT"/>
                <a:cs typeface="Arial MT"/>
              </a:rPr>
              <a:t>trading</a:t>
            </a:r>
            <a:endParaRPr sz="1488">
              <a:latin typeface="Arial MT"/>
              <a:cs typeface="Arial MT"/>
            </a:endParaRPr>
          </a:p>
          <a:p>
            <a:pPr marL="18893" marR="160586">
              <a:lnSpc>
                <a:spcPct val="113799"/>
              </a:lnSpc>
            </a:pPr>
            <a:r>
              <a:rPr sz="1488" spc="-30" dirty="0">
                <a:latin typeface="Arial MT"/>
                <a:cs typeface="Arial MT"/>
              </a:rPr>
              <a:t>Tools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can accurately translate between many different </a:t>
            </a:r>
            <a:r>
              <a:rPr sz="1488" spc="-15" dirty="0">
                <a:latin typeface="Arial MT"/>
                <a:cs typeface="Arial MT"/>
              </a:rPr>
              <a:t>languages </a:t>
            </a:r>
            <a:r>
              <a:rPr sz="1488" dirty="0">
                <a:latin typeface="Arial MT"/>
                <a:cs typeface="Arial MT"/>
              </a:rPr>
              <a:t>DeepMind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beats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humans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at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spc="-37" dirty="0">
                <a:latin typeface="Arial MT"/>
                <a:cs typeface="Arial MT"/>
              </a:rPr>
              <a:t>Go</a:t>
            </a:r>
            <a:endParaRPr sz="1488">
              <a:latin typeface="Arial MT"/>
              <a:cs typeface="Arial MT"/>
            </a:endParaRPr>
          </a:p>
          <a:p>
            <a:pPr marL="18893">
              <a:spcBef>
                <a:spcPts val="245"/>
              </a:spcBef>
            </a:pPr>
            <a:r>
              <a:rPr sz="1488" dirty="0">
                <a:latin typeface="Arial MT"/>
                <a:cs typeface="Arial MT"/>
              </a:rPr>
              <a:t>Physicians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are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supported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by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personalized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medicine</a:t>
            </a:r>
            <a:endParaRPr sz="1488">
              <a:latin typeface="Arial MT"/>
              <a:cs typeface="Arial MT"/>
            </a:endParaRPr>
          </a:p>
          <a:p>
            <a:pPr marL="18893" marR="340065">
              <a:lnSpc>
                <a:spcPct val="113399"/>
              </a:lnSpc>
              <a:spcBef>
                <a:spcPts val="7"/>
              </a:spcBef>
            </a:pPr>
            <a:r>
              <a:rPr sz="1488" dirty="0">
                <a:latin typeface="Arial MT"/>
                <a:cs typeface="Arial MT"/>
              </a:rPr>
              <a:t>LLMs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revolutionize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many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fields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(currently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especially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coding) </a:t>
            </a:r>
            <a:r>
              <a:rPr sz="1488" dirty="0">
                <a:latin typeface="Arial MT"/>
                <a:cs typeface="Arial MT"/>
              </a:rPr>
              <a:t>Data-driven</a:t>
            </a:r>
            <a:r>
              <a:rPr sz="1488" spc="-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discoveries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are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made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in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physics,</a:t>
            </a:r>
            <a:r>
              <a:rPr sz="1488" spc="-22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biology, genetics, astronomy,</a:t>
            </a:r>
            <a:r>
              <a:rPr sz="1488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chemistry,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neurology,...</a:t>
            </a:r>
            <a:endParaRPr sz="1488">
              <a:latin typeface="Arial MT"/>
              <a:cs typeface="Arial MT"/>
            </a:endParaRPr>
          </a:p>
          <a:p>
            <a:pPr marL="18893">
              <a:spcBef>
                <a:spcPts val="245"/>
              </a:spcBef>
            </a:pPr>
            <a:r>
              <a:rPr sz="1488" spc="-37" dirty="0">
                <a:latin typeface="Arial MT"/>
                <a:cs typeface="Arial MT"/>
              </a:rPr>
              <a:t>...</a:t>
            </a:r>
            <a:endParaRPr sz="1488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779" y="3948092"/>
            <a:ext cx="9140221" cy="2032969"/>
            <a:chOff x="0" y="2089774"/>
            <a:chExt cx="6144260" cy="1366607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6764" y="2089774"/>
              <a:ext cx="1613536" cy="109525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0" y="3215716"/>
              <a:ext cx="6144260" cy="240665"/>
            </a:xfrm>
            <a:custGeom>
              <a:avLst/>
              <a:gdLst/>
              <a:ahLst/>
              <a:cxnLst/>
              <a:rect l="l" t="t" r="r" b="b"/>
              <a:pathLst>
                <a:path w="6144260" h="240664">
                  <a:moveTo>
                    <a:pt x="6144005" y="0"/>
                  </a:moveTo>
                  <a:lnTo>
                    <a:pt x="0" y="0"/>
                  </a:lnTo>
                  <a:lnTo>
                    <a:pt x="0" y="240284"/>
                  </a:lnTo>
                  <a:lnTo>
                    <a:pt x="6144005" y="240284"/>
                  </a:lnTo>
                  <a:lnTo>
                    <a:pt x="61440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78663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109980"/>
            <a:chOff x="0" y="0"/>
            <a:chExt cx="9144000" cy="11099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9426"/>
              <a:ext cx="9144000" cy="11048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019175"/>
              <a:ext cx="9144000" cy="47625"/>
            </a:xfrm>
            <a:custGeom>
              <a:avLst/>
              <a:gdLst/>
              <a:ahLst/>
              <a:cxnLst/>
              <a:rect l="l" t="t" r="r" b="b"/>
              <a:pathLst>
                <a:path w="9144000" h="47625">
                  <a:moveTo>
                    <a:pt x="9144000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9144000" y="4762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1019175"/>
            </a:xfrm>
            <a:custGeom>
              <a:avLst/>
              <a:gdLst/>
              <a:ahLst/>
              <a:cxnLst/>
              <a:rect l="l" t="t" r="r" b="b"/>
              <a:pathLst>
                <a:path w="9144000" h="1019175">
                  <a:moveTo>
                    <a:pt x="9144000" y="0"/>
                  </a:moveTo>
                  <a:lnTo>
                    <a:pt x="0" y="0"/>
                  </a:lnTo>
                  <a:lnTo>
                    <a:pt x="0" y="1019175"/>
                  </a:lnTo>
                  <a:lnTo>
                    <a:pt x="9144000" y="101917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" y="323786"/>
              <a:ext cx="8263001" cy="58578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14362" y="1347469"/>
            <a:ext cx="7760970" cy="100456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0"/>
              </a:spcBef>
            </a:pPr>
            <a:r>
              <a:rPr sz="3200" b="1" dirty="0">
                <a:solidFill>
                  <a:srgbClr val="000000"/>
                </a:solidFill>
                <a:latin typeface="Calibri"/>
                <a:cs typeface="Calibri"/>
              </a:rPr>
              <a:t>Curse</a:t>
            </a:r>
            <a:r>
              <a:rPr sz="3200" b="1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3200" b="1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0000"/>
                </a:solidFill>
                <a:latin typeface="Calibri"/>
                <a:cs typeface="Calibri"/>
              </a:rPr>
              <a:t>Dimensionality:</a:t>
            </a:r>
            <a:r>
              <a:rPr sz="3200" b="1" spc="-1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All</a:t>
            </a:r>
            <a:r>
              <a:rPr sz="32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points</a:t>
            </a:r>
            <a:r>
              <a:rPr sz="3200" spc="-1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32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very</a:t>
            </a:r>
            <a:r>
              <a:rPr sz="32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000000"/>
                </a:solidFill>
                <a:latin typeface="Calibri"/>
                <a:cs typeface="Calibri"/>
              </a:rPr>
              <a:t>far 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sz="3200" spc="-1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each</a:t>
            </a:r>
            <a:r>
              <a:rPr sz="32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000000"/>
                </a:solidFill>
                <a:latin typeface="Calibri"/>
                <a:cs typeface="Calibri"/>
              </a:rPr>
              <a:t>other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800" y="2362200"/>
            <a:ext cx="7239000" cy="428625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976384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Clustering Problem: Galaxies</a:t>
            </a:r>
            <a:endParaRPr lang="en-US" dirty="0"/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A catalog of 2 billion “sky objects” represents objects by their radiation in 7 dimensions (frequency bands)</a:t>
            </a:r>
          </a:p>
          <a:p>
            <a:r>
              <a:rPr lang="en-US" b="1" dirty="0" smtClean="0">
                <a:solidFill>
                  <a:srgbClr val="008000"/>
                </a:solidFill>
              </a:rPr>
              <a:t>Problem:</a:t>
            </a:r>
            <a:r>
              <a:rPr lang="en-US" dirty="0" smtClean="0"/>
              <a:t> </a:t>
            </a:r>
            <a:r>
              <a:rPr lang="en-US" b="1" dirty="0" smtClean="0"/>
              <a:t>Cluster into similar objects, e.g., galaxies, nearby stars, quasars, etc.</a:t>
            </a:r>
          </a:p>
          <a:p>
            <a:r>
              <a:rPr lang="en-US" b="1" dirty="0" smtClean="0"/>
              <a:t>Sloan Digital Sky Survey</a:t>
            </a:r>
            <a:endParaRPr lang="en-US" b="1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95ABE-FB41-4435-BED3-D272CF7466F0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28674" name="Picture 2" descr="Supernovae found by SDSS-II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83"/>
          <a:stretch/>
        </p:blipFill>
        <p:spPr bwMode="auto">
          <a:xfrm>
            <a:off x="1306476" y="4343400"/>
            <a:ext cx="6865332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84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Clustering Problem: </a:t>
            </a:r>
            <a:r>
              <a:rPr lang="en-US" dirty="0" smtClean="0"/>
              <a:t>Music CDs</a:t>
            </a:r>
            <a:endParaRPr lang="en-US" dirty="0"/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5334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D60093"/>
                </a:solidFill>
              </a:rPr>
              <a:t>Intuitively:</a:t>
            </a:r>
            <a:r>
              <a:rPr lang="en-US" dirty="0" smtClean="0"/>
              <a:t> </a:t>
            </a:r>
            <a:r>
              <a:rPr lang="en-US" b="1" dirty="0" smtClean="0"/>
              <a:t>Music divides </a:t>
            </a:r>
            <a:r>
              <a:rPr lang="en-US" b="1" dirty="0"/>
              <a:t>into categories, and customers prefer a few </a:t>
            </a:r>
            <a:r>
              <a:rPr lang="en-US" b="1" dirty="0" smtClean="0"/>
              <a:t>categories</a:t>
            </a:r>
            <a:endParaRPr lang="en-US" b="1" dirty="0"/>
          </a:p>
          <a:p>
            <a:pPr lvl="1"/>
            <a:r>
              <a:rPr lang="en-US" dirty="0"/>
              <a:t>But what are categories really</a:t>
            </a:r>
            <a:r>
              <a:rPr lang="en-US" dirty="0" smtClean="0"/>
              <a:t>?</a:t>
            </a:r>
          </a:p>
          <a:p>
            <a:pPr lvl="8"/>
            <a:endParaRPr lang="en-US" dirty="0"/>
          </a:p>
          <a:p>
            <a:r>
              <a:rPr lang="en-US" dirty="0"/>
              <a:t>Represent a </a:t>
            </a:r>
            <a:r>
              <a:rPr lang="en-US" dirty="0" smtClean="0"/>
              <a:t>CD </a:t>
            </a:r>
            <a:r>
              <a:rPr lang="en-US" dirty="0"/>
              <a:t>by </a:t>
            </a:r>
            <a:r>
              <a:rPr lang="en-US" dirty="0" smtClean="0"/>
              <a:t>a set of customers </a:t>
            </a:r>
            <a:r>
              <a:rPr lang="en-US" dirty="0"/>
              <a:t>who </a:t>
            </a:r>
            <a:r>
              <a:rPr lang="en-US" dirty="0" smtClean="0"/>
              <a:t>bought it:</a:t>
            </a:r>
          </a:p>
          <a:p>
            <a:pPr lvl="1"/>
            <a:endParaRPr lang="en-US" dirty="0"/>
          </a:p>
          <a:p>
            <a:pPr lvl="8"/>
            <a:endParaRPr lang="en-US" dirty="0" smtClean="0"/>
          </a:p>
          <a:p>
            <a:r>
              <a:rPr lang="en-US" dirty="0" smtClean="0"/>
              <a:t>Similar CDs </a:t>
            </a:r>
            <a:r>
              <a:rPr lang="en-US" dirty="0"/>
              <a:t>have similar sets of customers, and </a:t>
            </a:r>
            <a:r>
              <a:rPr lang="en-US" dirty="0" smtClean="0"/>
              <a:t>vice-versa</a:t>
            </a:r>
          </a:p>
          <a:p>
            <a:pPr marL="118872" indent="0">
              <a:buNone/>
            </a:pPr>
            <a:endParaRPr lang="en-US" dirty="0"/>
          </a:p>
          <a:p>
            <a:pPr lvl="3"/>
            <a:endParaRPr lang="en-US" dirty="0" smtClean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D84FD-5A0E-432F-AA18-8D5F5F726BC3}" type="slidenum">
              <a:rPr lang="en-US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1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Problem: Music CDs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5562600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r>
              <a:rPr lang="en-US" b="1" dirty="0">
                <a:solidFill>
                  <a:srgbClr val="0000FF"/>
                </a:solidFill>
              </a:rPr>
              <a:t>Space of all CDs:</a:t>
            </a:r>
          </a:p>
          <a:p>
            <a:r>
              <a:rPr lang="en-US" dirty="0"/>
              <a:t>Think of a space with one </a:t>
            </a:r>
            <a:r>
              <a:rPr lang="en-US" dirty="0" smtClean="0"/>
              <a:t>dim. for </a:t>
            </a:r>
            <a:r>
              <a:rPr lang="en-US" dirty="0"/>
              <a:t>each customer</a:t>
            </a:r>
          </a:p>
          <a:p>
            <a:pPr lvl="1"/>
            <a:r>
              <a:rPr lang="en-US" dirty="0"/>
              <a:t>Values in a dimension may be 0 or 1 only</a:t>
            </a:r>
          </a:p>
          <a:p>
            <a:pPr lvl="1"/>
            <a:r>
              <a:rPr lang="en-US" dirty="0"/>
              <a:t>A </a:t>
            </a:r>
            <a:r>
              <a:rPr lang="en-US" dirty="0" smtClean="0"/>
              <a:t>CD </a:t>
            </a:r>
            <a:r>
              <a:rPr lang="en-US" dirty="0"/>
              <a:t>is a point in this </a:t>
            </a:r>
            <a:r>
              <a:rPr lang="en-US" dirty="0" smtClean="0"/>
              <a:t>space 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baseline="-25000" dirty="0"/>
              <a:t>1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baseline="-25000" dirty="0"/>
              <a:t>2</a:t>
            </a:r>
            <a:r>
              <a:rPr lang="en-US" dirty="0"/>
              <a:t>,…, </a:t>
            </a:r>
            <a:r>
              <a:rPr lang="en-US" i="1" dirty="0" err="1"/>
              <a:t>x</a:t>
            </a:r>
            <a:r>
              <a:rPr lang="en-US" i="1" baseline="-25000" dirty="0" err="1"/>
              <a:t>k</a:t>
            </a:r>
            <a:r>
              <a:rPr lang="en-US" dirty="0"/>
              <a:t>), </a:t>
            </a:r>
            <a:br>
              <a:rPr lang="en-US" dirty="0"/>
            </a:br>
            <a:r>
              <a:rPr lang="en-US" dirty="0"/>
              <a:t>where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= 1 </a:t>
            </a:r>
            <a:r>
              <a:rPr lang="en-US" dirty="0" err="1"/>
              <a:t>iff</a:t>
            </a:r>
            <a:r>
              <a:rPr lang="en-US" dirty="0"/>
              <a:t> the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baseline="30000" dirty="0" err="1"/>
              <a:t>th</a:t>
            </a:r>
            <a:r>
              <a:rPr lang="en-US" dirty="0"/>
              <a:t> customer bought the CD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Amazon, the dimension </a:t>
            </a:r>
            <a:r>
              <a:rPr lang="en-US" dirty="0" smtClean="0"/>
              <a:t>is </a:t>
            </a:r>
            <a:r>
              <a:rPr lang="en-US" dirty="0"/>
              <a:t>tens of </a:t>
            </a:r>
            <a:r>
              <a:rPr lang="en-US" dirty="0" smtClean="0"/>
              <a:t>millions</a:t>
            </a:r>
          </a:p>
          <a:p>
            <a:pPr lvl="8"/>
            <a:endParaRPr lang="en-US" dirty="0" smtClean="0"/>
          </a:p>
          <a:p>
            <a:r>
              <a:rPr lang="en-US" b="1" dirty="0" smtClean="0"/>
              <a:t>Task:</a:t>
            </a:r>
            <a:r>
              <a:rPr lang="en-US" dirty="0" smtClean="0"/>
              <a:t> Find clusters of similar CDs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534400" cy="987552"/>
          </a:xfrm>
        </p:spPr>
        <p:txBody>
          <a:bodyPr/>
          <a:lstStyle/>
          <a:p>
            <a:r>
              <a:rPr lang="en-US" dirty="0"/>
              <a:t>Clustering Problem: </a:t>
            </a:r>
            <a:r>
              <a:rPr lang="en-US" dirty="0" smtClean="0"/>
              <a:t>Documents</a:t>
            </a:r>
            <a:endParaRPr lang="en-US" dirty="0"/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b="1" dirty="0" smtClean="0">
                <a:solidFill>
                  <a:srgbClr val="D60093"/>
                </a:solidFill>
              </a:rPr>
              <a:t>Finding topics:</a:t>
            </a:r>
          </a:p>
          <a:p>
            <a:r>
              <a:rPr lang="en-US" dirty="0" smtClean="0"/>
              <a:t>Represent </a:t>
            </a:r>
            <a:r>
              <a:rPr lang="en-US" dirty="0"/>
              <a:t>a document by a vector 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i="1" dirty="0"/>
              <a:t>x</a:t>
            </a:r>
            <a:r>
              <a:rPr lang="en-US" baseline="-25000" dirty="0"/>
              <a:t>1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baseline="-25000" dirty="0"/>
              <a:t>2</a:t>
            </a:r>
            <a:r>
              <a:rPr lang="en-US" dirty="0"/>
              <a:t>,…, </a:t>
            </a:r>
            <a:r>
              <a:rPr lang="en-US" i="1" dirty="0" err="1"/>
              <a:t>x</a:t>
            </a:r>
            <a:r>
              <a:rPr lang="en-US" i="1" baseline="-25000" dirty="0" err="1"/>
              <a:t>k</a:t>
            </a:r>
            <a:r>
              <a:rPr lang="en-US" dirty="0"/>
              <a:t>), where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= 1 </a:t>
            </a:r>
            <a:r>
              <a:rPr lang="en-US" dirty="0" err="1"/>
              <a:t>iff</a:t>
            </a:r>
            <a:r>
              <a:rPr lang="en-US" dirty="0"/>
              <a:t> the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baseline="30000" dirty="0" err="1"/>
              <a:t>th</a:t>
            </a:r>
            <a:r>
              <a:rPr lang="en-US" dirty="0"/>
              <a:t> word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in some order) appears in the </a:t>
            </a:r>
            <a:r>
              <a:rPr lang="en-US" dirty="0" smtClean="0"/>
              <a:t>document</a:t>
            </a:r>
            <a:endParaRPr lang="en-US" dirty="0"/>
          </a:p>
          <a:p>
            <a:pPr lvl="1"/>
            <a:r>
              <a:rPr lang="en-US" dirty="0"/>
              <a:t>It actually doesn’t matter if </a:t>
            </a:r>
            <a:r>
              <a:rPr lang="en-US" i="1" dirty="0" smtClean="0"/>
              <a:t>k</a:t>
            </a:r>
            <a:r>
              <a:rPr lang="en-US" dirty="0" smtClean="0"/>
              <a:t> </a:t>
            </a:r>
            <a:r>
              <a:rPr lang="en-US" dirty="0"/>
              <a:t>is infinite; i.e., we don’t limit the set of </a:t>
            </a:r>
            <a:r>
              <a:rPr lang="en-US" dirty="0" smtClean="0"/>
              <a:t>words</a:t>
            </a:r>
          </a:p>
          <a:p>
            <a:pPr lvl="8"/>
            <a:endParaRPr lang="en-US" dirty="0"/>
          </a:p>
          <a:p>
            <a:r>
              <a:rPr lang="en-US" b="1" dirty="0"/>
              <a:t>Documents with similar sets of words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may </a:t>
            </a:r>
            <a:r>
              <a:rPr lang="en-US" b="1" dirty="0"/>
              <a:t>be about the same </a:t>
            </a:r>
            <a:r>
              <a:rPr lang="en-US" b="1" dirty="0" smtClean="0"/>
              <a:t>topic</a:t>
            </a:r>
            <a:endParaRPr lang="en-US" b="1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9C86E-4822-48E1-9B47-441AC4B3CE7F}" type="slidenum">
              <a:rPr lang="en-US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4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Cosine, Jaccard, and Euclidean</a:t>
            </a:r>
            <a:endParaRPr lang="en-US" dirty="0"/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7543800" cy="5257801"/>
          </a:xfrm>
        </p:spPr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As with CDs we have a choice when we think of documents as sets of words or shingles:</a:t>
            </a:r>
          </a:p>
          <a:p>
            <a:pPr lvl="1"/>
            <a:r>
              <a:rPr lang="en-US" b="1" dirty="0" smtClean="0">
                <a:solidFill>
                  <a:srgbClr val="D60093"/>
                </a:solidFill>
              </a:rPr>
              <a:t>Sets as vectors:</a:t>
            </a:r>
            <a:r>
              <a:rPr lang="en-US" dirty="0" smtClean="0"/>
              <a:t> Measure similarity by the </a:t>
            </a:r>
            <a:r>
              <a:rPr lang="en-US" b="1" dirty="0" smtClean="0"/>
              <a:t>cosine distance</a:t>
            </a:r>
          </a:p>
          <a:p>
            <a:pPr lvl="1"/>
            <a:r>
              <a:rPr lang="en-US" b="1" dirty="0" smtClean="0">
                <a:solidFill>
                  <a:srgbClr val="D60093"/>
                </a:solidFill>
              </a:rPr>
              <a:t>Sets as sets:</a:t>
            </a:r>
            <a:r>
              <a:rPr lang="en-US" dirty="0" smtClean="0"/>
              <a:t> Measure similarity by the </a:t>
            </a:r>
            <a:r>
              <a:rPr lang="en-US" b="1" dirty="0" err="1" smtClean="0"/>
              <a:t>Jaccard</a:t>
            </a:r>
            <a:r>
              <a:rPr lang="en-US" b="1" dirty="0" smtClean="0"/>
              <a:t> distance</a:t>
            </a:r>
          </a:p>
          <a:p>
            <a:pPr lvl="1"/>
            <a:r>
              <a:rPr lang="en-US" b="1" dirty="0" smtClean="0">
                <a:solidFill>
                  <a:srgbClr val="D60093"/>
                </a:solidFill>
              </a:rPr>
              <a:t>Sets as points:</a:t>
            </a:r>
            <a:r>
              <a:rPr lang="en-US" dirty="0" smtClean="0"/>
              <a:t> Measure similarity by </a:t>
            </a:r>
            <a:r>
              <a:rPr lang="en-US" b="1" dirty="0" smtClean="0"/>
              <a:t>Euclidean distance</a:t>
            </a:r>
            <a:endParaRPr lang="en-US" b="1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98B26-AFA4-4808-9879-1DED8198AB9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6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29C3C-B3FC-4FA1-B456-3550CB5835C0}" type="slidenum">
              <a:rPr lang="en-US"/>
              <a:pPr/>
              <a:t>36</a:t>
            </a:fld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Overview: Methods </a:t>
            </a:r>
            <a:r>
              <a:rPr lang="en-US" dirty="0"/>
              <a:t>of </a:t>
            </a:r>
            <a:r>
              <a:rPr lang="en-US" dirty="0" smtClean="0"/>
              <a:t>Clustering (1)</a:t>
            </a:r>
            <a:endParaRPr 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1728" y="1325879"/>
            <a:ext cx="8229600" cy="525780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Hierarchical:</a:t>
            </a:r>
          </a:p>
          <a:p>
            <a:pPr lvl="1"/>
            <a:r>
              <a:rPr lang="en-US" b="1" dirty="0" smtClean="0">
                <a:solidFill>
                  <a:srgbClr val="D60093"/>
                </a:solidFill>
              </a:rPr>
              <a:t>Agglomerative</a:t>
            </a:r>
            <a:r>
              <a:rPr lang="en-US" dirty="0" smtClean="0">
                <a:solidFill>
                  <a:srgbClr val="D60093"/>
                </a:solidFill>
              </a:rPr>
              <a:t> </a:t>
            </a:r>
            <a:r>
              <a:rPr lang="en-US" dirty="0" smtClean="0"/>
              <a:t>(bottom up):</a:t>
            </a:r>
            <a:endParaRPr lang="en-US" dirty="0"/>
          </a:p>
          <a:p>
            <a:pPr lvl="2"/>
            <a:r>
              <a:rPr lang="en-US" dirty="0"/>
              <a:t>Initially, each point </a:t>
            </a:r>
            <a:r>
              <a:rPr lang="en-US" dirty="0" smtClean="0"/>
              <a:t>is a cluster</a:t>
            </a:r>
            <a:endParaRPr lang="en-US" dirty="0"/>
          </a:p>
          <a:p>
            <a:pPr lvl="2"/>
            <a:r>
              <a:rPr lang="en-US" dirty="0"/>
              <a:t>Repeatedly combine the two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/>
              <a:t>nearest” </a:t>
            </a:r>
            <a:r>
              <a:rPr lang="en-US" dirty="0" smtClean="0"/>
              <a:t>clusters </a:t>
            </a:r>
            <a:r>
              <a:rPr lang="en-US" dirty="0"/>
              <a:t>into </a:t>
            </a:r>
            <a:r>
              <a:rPr lang="en-US" dirty="0" smtClean="0"/>
              <a:t>one</a:t>
            </a:r>
          </a:p>
          <a:p>
            <a:pPr lvl="1"/>
            <a:r>
              <a:rPr lang="en-US" b="1" dirty="0" smtClean="0">
                <a:solidFill>
                  <a:srgbClr val="D60093"/>
                </a:solidFill>
              </a:rPr>
              <a:t>Divisive</a:t>
            </a:r>
            <a:r>
              <a:rPr lang="en-US" dirty="0" smtClean="0">
                <a:solidFill>
                  <a:srgbClr val="D60093"/>
                </a:solidFill>
              </a:rPr>
              <a:t> </a:t>
            </a:r>
            <a:r>
              <a:rPr lang="en-US" dirty="0" smtClean="0"/>
              <a:t>(top down):</a:t>
            </a:r>
          </a:p>
          <a:p>
            <a:pPr lvl="2"/>
            <a:r>
              <a:rPr lang="en-US" dirty="0" smtClean="0"/>
              <a:t>Start with one cluster and recursively split it</a:t>
            </a:r>
          </a:p>
          <a:p>
            <a:pPr lvl="8"/>
            <a:endParaRPr lang="en-US" dirty="0"/>
          </a:p>
          <a:p>
            <a:r>
              <a:rPr lang="en-US" b="1" dirty="0">
                <a:solidFill>
                  <a:srgbClr val="008000"/>
                </a:solidFill>
              </a:rPr>
              <a:t>Point </a:t>
            </a:r>
            <a:r>
              <a:rPr lang="en-US" b="1" dirty="0" smtClean="0">
                <a:solidFill>
                  <a:srgbClr val="008000"/>
                </a:solidFill>
              </a:rPr>
              <a:t>assignment: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dirty="0"/>
              <a:t>Maintain a set of </a:t>
            </a:r>
            <a:r>
              <a:rPr lang="en-US" dirty="0" smtClean="0"/>
              <a:t>clusters</a:t>
            </a:r>
            <a:endParaRPr lang="en-US" dirty="0"/>
          </a:p>
          <a:p>
            <a:pPr lvl="1"/>
            <a:r>
              <a:rPr lang="en-US" dirty="0" smtClean="0"/>
              <a:t>Points belong to </a:t>
            </a:r>
            <a:r>
              <a:rPr lang="en-US" dirty="0"/>
              <a:t>“nearest” </a:t>
            </a:r>
            <a:r>
              <a:rPr lang="en-US" dirty="0" smtClean="0"/>
              <a:t>cluster</a:t>
            </a:r>
            <a:endParaRPr lang="en-US" dirty="0"/>
          </a:p>
        </p:txBody>
      </p:sp>
      <p:pic>
        <p:nvPicPr>
          <p:cNvPr id="40964" name="Picture 4" descr="http://www.mathworks.com/help/toolbox/stats/dendrogram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86924" y="1752600"/>
            <a:ext cx="3680876" cy="2209800"/>
          </a:xfrm>
          <a:prstGeom prst="rect">
            <a:avLst/>
          </a:prstGeom>
          <a:noFill/>
        </p:spPr>
      </p:pic>
      <p:pic>
        <p:nvPicPr>
          <p:cNvPr id="40966" name="Picture 6" descr="http://www.ima.umn.edu/~iwen/REU/2Ddat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4827709"/>
            <a:ext cx="2325008" cy="1877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9048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29C3C-B3FC-4FA1-B456-3550CB5835C0}" type="slidenum">
              <a:rPr lang="en-US"/>
              <a:pPr/>
              <a:t>37</a:t>
            </a:fld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Overview: Methods </a:t>
            </a:r>
            <a:r>
              <a:rPr lang="en-US" dirty="0"/>
              <a:t>of </a:t>
            </a:r>
            <a:r>
              <a:rPr lang="en-US" dirty="0" smtClean="0"/>
              <a:t>Clustering(2)</a:t>
            </a:r>
            <a:endParaRPr 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36550" indent="-323850">
              <a:lnSpc>
                <a:spcPts val="3835"/>
              </a:lnSpc>
              <a:spcBef>
                <a:spcPts val="130"/>
              </a:spcBef>
              <a:buClr>
                <a:srgbClr val="EFAC00"/>
              </a:buClr>
              <a:buSzPct val="79687"/>
              <a:buFont typeface="Cambria"/>
              <a:buChar char="◾"/>
              <a:tabLst>
                <a:tab pos="336550" algn="l"/>
              </a:tabLst>
            </a:pPr>
            <a:r>
              <a:rPr lang="en-US" dirty="0">
                <a:solidFill>
                  <a:srgbClr val="D50092"/>
                </a:solidFill>
                <a:latin typeface="Calibri"/>
                <a:cs typeface="Calibri"/>
              </a:rPr>
              <a:t>Is</a:t>
            </a:r>
            <a:r>
              <a:rPr lang="en-US" spc="25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D50092"/>
                </a:solidFill>
                <a:latin typeface="Calibri"/>
                <a:cs typeface="Calibri"/>
              </a:rPr>
              <a:t>the</a:t>
            </a:r>
            <a:r>
              <a:rPr lang="en-US" spc="55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D50092"/>
                </a:solidFill>
                <a:latin typeface="Calibri"/>
                <a:cs typeface="Calibri"/>
              </a:rPr>
              <a:t>space</a:t>
            </a:r>
            <a:r>
              <a:rPr lang="en-US" spc="-100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D50092"/>
                </a:solidFill>
                <a:latin typeface="Calibri"/>
                <a:cs typeface="Calibri"/>
              </a:rPr>
              <a:t>Euclidean</a:t>
            </a:r>
            <a:r>
              <a:rPr lang="en-US" spc="-35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D50092"/>
                </a:solidFill>
                <a:latin typeface="Calibri"/>
                <a:cs typeface="Calibri"/>
              </a:rPr>
              <a:t>or</a:t>
            </a:r>
            <a:r>
              <a:rPr lang="en-US" spc="10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D50092"/>
                </a:solidFill>
                <a:latin typeface="Calibri"/>
                <a:cs typeface="Calibri"/>
              </a:rPr>
              <a:t>non-</a:t>
            </a:r>
            <a:r>
              <a:rPr lang="en-US" spc="-10" dirty="0">
                <a:solidFill>
                  <a:srgbClr val="D50092"/>
                </a:solidFill>
                <a:latin typeface="Calibri"/>
                <a:cs typeface="Calibri"/>
              </a:rPr>
              <a:t>Euclidean?</a:t>
            </a:r>
            <a:endParaRPr lang="en-US" dirty="0">
              <a:latin typeface="Calibri"/>
              <a:cs typeface="Calibri"/>
            </a:endParaRPr>
          </a:p>
          <a:p>
            <a:pPr marL="336550" indent="-323850">
              <a:lnSpc>
                <a:spcPts val="3835"/>
              </a:lnSpc>
              <a:buClr>
                <a:srgbClr val="EFAC00"/>
              </a:buClr>
              <a:buSzPct val="79687"/>
              <a:buFont typeface="Cambria"/>
              <a:buChar char="◾"/>
              <a:tabLst>
                <a:tab pos="336550" algn="l"/>
              </a:tabLst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In</a:t>
            </a:r>
            <a:r>
              <a:rPr lang="en-US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0000FF"/>
                </a:solidFill>
                <a:latin typeface="Calibri"/>
                <a:cs typeface="Calibri"/>
              </a:rPr>
              <a:t>Euclidean:</a:t>
            </a:r>
            <a:endParaRPr lang="en-US" dirty="0">
              <a:latin typeface="Calibri"/>
              <a:cs typeface="Calibri"/>
            </a:endParaRPr>
          </a:p>
          <a:p>
            <a:pPr marL="631190" lvl="1" indent="-275590">
              <a:lnSpc>
                <a:spcPct val="100000"/>
              </a:lnSpc>
              <a:spcBef>
                <a:spcPts val="740"/>
              </a:spcBef>
              <a:buClr>
                <a:srgbClr val="5FB5CC"/>
              </a:buClr>
              <a:buFont typeface="Wingdings"/>
              <a:buChar char=""/>
              <a:tabLst>
                <a:tab pos="631190" algn="l"/>
              </a:tabLst>
            </a:pPr>
            <a:r>
              <a:rPr lang="en-US" sz="2750" dirty="0">
                <a:latin typeface="Calibri"/>
                <a:cs typeface="Calibri"/>
              </a:rPr>
              <a:t>Points</a:t>
            </a:r>
            <a:r>
              <a:rPr lang="en-US" sz="2750" spc="105" dirty="0">
                <a:latin typeface="Calibri"/>
                <a:cs typeface="Calibri"/>
              </a:rPr>
              <a:t> </a:t>
            </a:r>
            <a:r>
              <a:rPr lang="en-US" sz="2750" dirty="0">
                <a:latin typeface="Calibri"/>
                <a:cs typeface="Calibri"/>
              </a:rPr>
              <a:t>are</a:t>
            </a:r>
            <a:r>
              <a:rPr lang="en-US" sz="2750" spc="-90" dirty="0">
                <a:latin typeface="Calibri"/>
                <a:cs typeface="Calibri"/>
              </a:rPr>
              <a:t> </a:t>
            </a:r>
            <a:r>
              <a:rPr lang="en-US" sz="2750" dirty="0">
                <a:latin typeface="Calibri"/>
                <a:cs typeface="Calibri"/>
              </a:rPr>
              <a:t>vectors</a:t>
            </a:r>
            <a:r>
              <a:rPr lang="en-US" sz="2750" spc="-30" dirty="0">
                <a:latin typeface="Calibri"/>
                <a:cs typeface="Calibri"/>
              </a:rPr>
              <a:t> </a:t>
            </a:r>
            <a:r>
              <a:rPr lang="en-US" sz="2750" dirty="0">
                <a:latin typeface="Calibri"/>
                <a:cs typeface="Calibri"/>
              </a:rPr>
              <a:t>of</a:t>
            </a:r>
            <a:r>
              <a:rPr lang="en-US" sz="2750" spc="-10" dirty="0">
                <a:latin typeface="Calibri"/>
                <a:cs typeface="Calibri"/>
              </a:rPr>
              <a:t> </a:t>
            </a:r>
            <a:r>
              <a:rPr lang="en-US" sz="2750" dirty="0">
                <a:latin typeface="Calibri"/>
                <a:cs typeface="Calibri"/>
              </a:rPr>
              <a:t>real</a:t>
            </a:r>
            <a:r>
              <a:rPr lang="en-US" sz="2750" spc="-30" dirty="0">
                <a:latin typeface="Calibri"/>
                <a:cs typeface="Calibri"/>
              </a:rPr>
              <a:t> </a:t>
            </a:r>
            <a:r>
              <a:rPr lang="en-US" sz="2750" dirty="0">
                <a:latin typeface="Calibri"/>
                <a:cs typeface="Calibri"/>
              </a:rPr>
              <a:t>numbers,</a:t>
            </a:r>
            <a:r>
              <a:rPr lang="en-US" sz="2750" spc="204" dirty="0">
                <a:latin typeface="Calibri"/>
                <a:cs typeface="Calibri"/>
              </a:rPr>
              <a:t> </a:t>
            </a:r>
            <a:r>
              <a:rPr lang="en-US" sz="2750" dirty="0">
                <a:latin typeface="Calibri"/>
                <a:cs typeface="Calibri"/>
              </a:rPr>
              <a:t>i.e.</a:t>
            </a:r>
            <a:r>
              <a:rPr lang="en-US" sz="2750" spc="55" dirty="0">
                <a:latin typeface="Calibri"/>
                <a:cs typeface="Calibri"/>
              </a:rPr>
              <a:t> </a:t>
            </a:r>
            <a:r>
              <a:rPr lang="en-US" sz="2750" spc="-10" dirty="0">
                <a:latin typeface="Calibri"/>
                <a:cs typeface="Calibri"/>
              </a:rPr>
              <a:t>coordinates</a:t>
            </a:r>
            <a:endParaRPr lang="en-US" sz="2750" dirty="0">
              <a:latin typeface="Calibri"/>
              <a:cs typeface="Calibri"/>
            </a:endParaRPr>
          </a:p>
          <a:p>
            <a:pPr marL="631190" marR="5080" lvl="1" indent="-275590">
              <a:lnSpc>
                <a:spcPct val="102400"/>
              </a:lnSpc>
              <a:spcBef>
                <a:spcPts val="675"/>
              </a:spcBef>
              <a:buClr>
                <a:srgbClr val="5FB5CC"/>
              </a:buClr>
              <a:buFont typeface="Wingdings"/>
              <a:buChar char=""/>
              <a:tabLst>
                <a:tab pos="632460" algn="l"/>
              </a:tabLst>
            </a:pPr>
            <a:r>
              <a:rPr lang="en-US" sz="2750" dirty="0">
                <a:latin typeface="Calibri"/>
                <a:cs typeface="Calibri"/>
              </a:rPr>
              <a:t>It</a:t>
            </a:r>
            <a:r>
              <a:rPr lang="en-US" sz="2750" spc="-15" dirty="0">
                <a:latin typeface="Calibri"/>
                <a:cs typeface="Calibri"/>
              </a:rPr>
              <a:t> </a:t>
            </a:r>
            <a:r>
              <a:rPr lang="en-US" sz="2750" dirty="0">
                <a:latin typeface="Calibri"/>
                <a:cs typeface="Calibri"/>
              </a:rPr>
              <a:t>is</a:t>
            </a:r>
            <a:r>
              <a:rPr lang="en-US" sz="2750" spc="65" dirty="0">
                <a:latin typeface="Calibri"/>
                <a:cs typeface="Calibri"/>
              </a:rPr>
              <a:t> </a:t>
            </a:r>
            <a:r>
              <a:rPr lang="en-US" sz="2750" dirty="0">
                <a:latin typeface="Calibri"/>
                <a:cs typeface="Calibri"/>
              </a:rPr>
              <a:t>possible</a:t>
            </a:r>
            <a:r>
              <a:rPr lang="en-US" sz="2750" spc="210" dirty="0">
                <a:latin typeface="Calibri"/>
                <a:cs typeface="Calibri"/>
              </a:rPr>
              <a:t> </a:t>
            </a:r>
            <a:r>
              <a:rPr lang="en-US" sz="2750" dirty="0">
                <a:latin typeface="Calibri"/>
                <a:cs typeface="Calibri"/>
              </a:rPr>
              <a:t>to</a:t>
            </a:r>
            <a:r>
              <a:rPr lang="en-US" sz="2750" spc="55" dirty="0">
                <a:latin typeface="Calibri"/>
                <a:cs typeface="Calibri"/>
              </a:rPr>
              <a:t> </a:t>
            </a:r>
            <a:r>
              <a:rPr lang="en-US" sz="2750" dirty="0">
                <a:latin typeface="Calibri"/>
                <a:cs typeface="Calibri"/>
              </a:rPr>
              <a:t>summarize</a:t>
            </a:r>
            <a:r>
              <a:rPr lang="en-US" sz="2750" spc="65" dirty="0">
                <a:latin typeface="Calibri"/>
                <a:cs typeface="Calibri"/>
              </a:rPr>
              <a:t> </a:t>
            </a:r>
            <a:r>
              <a:rPr lang="en-US" sz="2750" dirty="0">
                <a:latin typeface="Calibri"/>
                <a:cs typeface="Calibri"/>
              </a:rPr>
              <a:t>a</a:t>
            </a:r>
            <a:r>
              <a:rPr lang="en-US" sz="2750" spc="-30" dirty="0">
                <a:latin typeface="Calibri"/>
                <a:cs typeface="Calibri"/>
              </a:rPr>
              <a:t> </a:t>
            </a:r>
            <a:r>
              <a:rPr lang="en-US" sz="2750" dirty="0">
                <a:latin typeface="Calibri"/>
                <a:cs typeface="Calibri"/>
              </a:rPr>
              <a:t>collection</a:t>
            </a:r>
            <a:r>
              <a:rPr lang="en-US" sz="2750" spc="70" dirty="0">
                <a:latin typeface="Calibri"/>
                <a:cs typeface="Calibri"/>
              </a:rPr>
              <a:t> </a:t>
            </a:r>
            <a:r>
              <a:rPr lang="en-US" sz="2750" dirty="0">
                <a:latin typeface="Calibri"/>
                <a:cs typeface="Calibri"/>
              </a:rPr>
              <a:t>of points</a:t>
            </a:r>
            <a:r>
              <a:rPr lang="en-US" sz="2750" spc="135" dirty="0">
                <a:latin typeface="Calibri"/>
                <a:cs typeface="Calibri"/>
              </a:rPr>
              <a:t> </a:t>
            </a:r>
            <a:r>
              <a:rPr lang="en-US" sz="2750" spc="-25" dirty="0">
                <a:latin typeface="Calibri"/>
                <a:cs typeface="Calibri"/>
              </a:rPr>
              <a:t>as 	</a:t>
            </a:r>
            <a:r>
              <a:rPr lang="en-US" sz="2750" dirty="0">
                <a:latin typeface="Calibri"/>
                <a:cs typeface="Calibri"/>
              </a:rPr>
              <a:t>their</a:t>
            </a:r>
            <a:r>
              <a:rPr lang="en-US" sz="2750" spc="125" dirty="0">
                <a:latin typeface="Calibri"/>
                <a:cs typeface="Calibri"/>
              </a:rPr>
              <a:t> </a:t>
            </a:r>
            <a:r>
              <a:rPr lang="en-US" sz="2750" dirty="0">
                <a:latin typeface="Calibri"/>
                <a:cs typeface="Calibri"/>
              </a:rPr>
              <a:t>average.</a:t>
            </a:r>
            <a:r>
              <a:rPr lang="en-US" sz="2750" spc="30" dirty="0">
                <a:latin typeface="Calibri"/>
                <a:cs typeface="Calibri"/>
              </a:rPr>
              <a:t> </a:t>
            </a:r>
            <a:r>
              <a:rPr lang="en-US" sz="2750" dirty="0">
                <a:latin typeface="Calibri"/>
                <a:cs typeface="Calibri"/>
              </a:rPr>
              <a:t>We</a:t>
            </a:r>
            <a:r>
              <a:rPr lang="en-US" sz="2750" spc="-105" dirty="0">
                <a:latin typeface="Calibri"/>
                <a:cs typeface="Calibri"/>
              </a:rPr>
              <a:t> </a:t>
            </a:r>
            <a:r>
              <a:rPr lang="en-US" sz="2750" dirty="0">
                <a:latin typeface="Calibri"/>
                <a:cs typeface="Calibri"/>
              </a:rPr>
              <a:t>call</a:t>
            </a:r>
            <a:r>
              <a:rPr lang="en-US" sz="2750" spc="-45" dirty="0">
                <a:latin typeface="Calibri"/>
                <a:cs typeface="Calibri"/>
              </a:rPr>
              <a:t> </a:t>
            </a:r>
            <a:r>
              <a:rPr lang="en-US" sz="2750" dirty="0">
                <a:latin typeface="Calibri"/>
                <a:cs typeface="Calibri"/>
              </a:rPr>
              <a:t>it</a:t>
            </a:r>
            <a:r>
              <a:rPr lang="en-US" sz="2750" spc="35" dirty="0">
                <a:latin typeface="Calibri"/>
                <a:cs typeface="Calibri"/>
              </a:rPr>
              <a:t> </a:t>
            </a:r>
            <a:r>
              <a:rPr lang="en-US" sz="2750" spc="-10" dirty="0">
                <a:latin typeface="Calibri"/>
                <a:cs typeface="Calibri"/>
              </a:rPr>
              <a:t>centroid.</a:t>
            </a:r>
            <a:endParaRPr lang="en-US" sz="2750" dirty="0">
              <a:latin typeface="Calibri"/>
              <a:cs typeface="Calibri"/>
            </a:endParaRPr>
          </a:p>
          <a:p>
            <a:pPr marL="631190" lvl="1" indent="-275590">
              <a:lnSpc>
                <a:spcPts val="3265"/>
              </a:lnSpc>
              <a:spcBef>
                <a:spcPts val="755"/>
              </a:spcBef>
              <a:buClr>
                <a:srgbClr val="5FB5CC"/>
              </a:buClr>
              <a:buFont typeface="Wingdings"/>
              <a:buChar char=""/>
              <a:tabLst>
                <a:tab pos="631190" algn="l"/>
              </a:tabLst>
            </a:pPr>
            <a:r>
              <a:rPr lang="en-US" sz="2750" dirty="0">
                <a:latin typeface="Calibri"/>
                <a:cs typeface="Calibri"/>
              </a:rPr>
              <a:t>Distance</a:t>
            </a:r>
            <a:r>
              <a:rPr lang="en-US" sz="2750" spc="100" dirty="0">
                <a:latin typeface="Calibri"/>
                <a:cs typeface="Calibri"/>
              </a:rPr>
              <a:t> </a:t>
            </a:r>
            <a:r>
              <a:rPr lang="en-US" sz="2750" dirty="0">
                <a:latin typeface="Calibri"/>
                <a:cs typeface="Calibri"/>
              </a:rPr>
              <a:t>measure:</a:t>
            </a:r>
            <a:r>
              <a:rPr lang="en-US" sz="2750" spc="140" dirty="0">
                <a:latin typeface="Calibri"/>
                <a:cs typeface="Calibri"/>
              </a:rPr>
              <a:t> </a:t>
            </a:r>
            <a:r>
              <a:rPr lang="en-US" sz="2750" dirty="0">
                <a:latin typeface="Calibri"/>
                <a:cs typeface="Calibri"/>
              </a:rPr>
              <a:t>L2</a:t>
            </a:r>
            <a:r>
              <a:rPr lang="en-US" sz="2750" spc="-5" dirty="0">
                <a:latin typeface="Calibri"/>
                <a:cs typeface="Calibri"/>
              </a:rPr>
              <a:t> </a:t>
            </a:r>
            <a:r>
              <a:rPr lang="en-US" sz="2750" dirty="0">
                <a:latin typeface="Calibri"/>
                <a:cs typeface="Calibri"/>
              </a:rPr>
              <a:t>norm,</a:t>
            </a:r>
            <a:r>
              <a:rPr lang="en-US" sz="2750" spc="45" dirty="0">
                <a:latin typeface="Calibri"/>
                <a:cs typeface="Calibri"/>
              </a:rPr>
              <a:t> </a:t>
            </a:r>
            <a:r>
              <a:rPr lang="en-US" sz="2750" dirty="0">
                <a:latin typeface="Calibri"/>
                <a:cs typeface="Calibri"/>
              </a:rPr>
              <a:t>L1</a:t>
            </a:r>
            <a:r>
              <a:rPr lang="en-US" sz="2750" spc="-5" dirty="0">
                <a:latin typeface="Calibri"/>
                <a:cs typeface="Calibri"/>
              </a:rPr>
              <a:t> </a:t>
            </a:r>
            <a:r>
              <a:rPr lang="en-US" sz="2750" spc="-20" dirty="0">
                <a:latin typeface="Calibri"/>
                <a:cs typeface="Calibri"/>
              </a:rPr>
              <a:t>norm</a:t>
            </a:r>
            <a:endParaRPr lang="en-US" sz="2750" dirty="0">
              <a:latin typeface="Calibri"/>
              <a:cs typeface="Calibri"/>
            </a:endParaRPr>
          </a:p>
          <a:p>
            <a:pPr marL="336550" indent="-323850">
              <a:lnSpc>
                <a:spcPts val="3804"/>
              </a:lnSpc>
              <a:buClr>
                <a:srgbClr val="EFAC00"/>
              </a:buClr>
              <a:buSzPct val="79687"/>
              <a:buFont typeface="Cambria"/>
              <a:buChar char="◾"/>
              <a:tabLst>
                <a:tab pos="336550" algn="l"/>
              </a:tabLst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In</a:t>
            </a:r>
            <a:r>
              <a:rPr lang="en-US" spc="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non-</a:t>
            </a:r>
            <a:r>
              <a:rPr lang="en-US" spc="-10" dirty="0">
                <a:solidFill>
                  <a:srgbClr val="0000FF"/>
                </a:solidFill>
                <a:latin typeface="Calibri"/>
                <a:cs typeface="Calibri"/>
              </a:rPr>
              <a:t>Euclidean:</a:t>
            </a:r>
            <a:endParaRPr lang="en-US" dirty="0">
              <a:latin typeface="Calibri"/>
              <a:cs typeface="Calibri"/>
            </a:endParaRPr>
          </a:p>
          <a:p>
            <a:pPr marL="631190" lvl="1" indent="-275590">
              <a:lnSpc>
                <a:spcPct val="100000"/>
              </a:lnSpc>
              <a:spcBef>
                <a:spcPts val="815"/>
              </a:spcBef>
              <a:buClr>
                <a:srgbClr val="5FB5CC"/>
              </a:buClr>
              <a:buFont typeface="Wingdings"/>
              <a:buChar char=""/>
              <a:tabLst>
                <a:tab pos="631190" algn="l"/>
              </a:tabLst>
            </a:pPr>
            <a:r>
              <a:rPr lang="en-US" sz="2750" dirty="0">
                <a:latin typeface="Calibri"/>
                <a:cs typeface="Calibri"/>
              </a:rPr>
              <a:t>There</a:t>
            </a:r>
            <a:r>
              <a:rPr lang="en-US" sz="2750" spc="90" dirty="0">
                <a:latin typeface="Calibri"/>
                <a:cs typeface="Calibri"/>
              </a:rPr>
              <a:t> </a:t>
            </a:r>
            <a:r>
              <a:rPr lang="en-US" sz="2750" dirty="0">
                <a:latin typeface="Calibri"/>
                <a:cs typeface="Calibri"/>
              </a:rPr>
              <a:t>is</a:t>
            </a:r>
            <a:r>
              <a:rPr lang="en-US" sz="2750" spc="85" dirty="0">
                <a:latin typeface="Calibri"/>
                <a:cs typeface="Calibri"/>
              </a:rPr>
              <a:t> </a:t>
            </a:r>
            <a:r>
              <a:rPr lang="en-US" sz="2750" dirty="0">
                <a:latin typeface="Calibri"/>
                <a:cs typeface="Calibri"/>
              </a:rPr>
              <a:t>no</a:t>
            </a:r>
            <a:r>
              <a:rPr lang="en-US" sz="2750" spc="5" dirty="0">
                <a:latin typeface="Calibri"/>
                <a:cs typeface="Calibri"/>
              </a:rPr>
              <a:t> </a:t>
            </a:r>
            <a:r>
              <a:rPr lang="en-US" sz="2750" dirty="0">
                <a:latin typeface="Calibri"/>
                <a:cs typeface="Calibri"/>
              </a:rPr>
              <a:t>notion</a:t>
            </a:r>
            <a:r>
              <a:rPr lang="en-US" sz="2750" spc="165" dirty="0">
                <a:latin typeface="Calibri"/>
                <a:cs typeface="Calibri"/>
              </a:rPr>
              <a:t> </a:t>
            </a:r>
            <a:r>
              <a:rPr lang="en-US" sz="2750" dirty="0">
                <a:latin typeface="Calibri"/>
                <a:cs typeface="Calibri"/>
              </a:rPr>
              <a:t>of</a:t>
            </a:r>
            <a:r>
              <a:rPr lang="en-US" sz="2750" spc="-50" dirty="0">
                <a:latin typeface="Calibri"/>
                <a:cs typeface="Calibri"/>
              </a:rPr>
              <a:t> </a:t>
            </a:r>
            <a:r>
              <a:rPr lang="en-US" sz="2750" dirty="0">
                <a:latin typeface="Calibri"/>
                <a:cs typeface="Calibri"/>
              </a:rPr>
              <a:t>location,</a:t>
            </a:r>
            <a:r>
              <a:rPr lang="en-US" sz="2750" spc="30" dirty="0">
                <a:latin typeface="Calibri"/>
                <a:cs typeface="Calibri"/>
              </a:rPr>
              <a:t> </a:t>
            </a:r>
            <a:r>
              <a:rPr lang="en-US" sz="2750" dirty="0">
                <a:latin typeface="Calibri"/>
                <a:cs typeface="Calibri"/>
              </a:rPr>
              <a:t>and</a:t>
            </a:r>
            <a:r>
              <a:rPr lang="en-US" sz="2750" spc="85" dirty="0">
                <a:latin typeface="Calibri"/>
                <a:cs typeface="Calibri"/>
              </a:rPr>
              <a:t> </a:t>
            </a:r>
            <a:r>
              <a:rPr lang="en-US" sz="2750" spc="-10" dirty="0">
                <a:latin typeface="Calibri"/>
                <a:cs typeface="Calibri"/>
              </a:rPr>
              <a:t>centroid</a:t>
            </a:r>
            <a:endParaRPr lang="en-US" sz="2750" dirty="0">
              <a:latin typeface="Calibri"/>
              <a:cs typeface="Calibri"/>
            </a:endParaRPr>
          </a:p>
          <a:p>
            <a:pPr marL="631190" lvl="1" indent="-275590">
              <a:lnSpc>
                <a:spcPct val="100000"/>
              </a:lnSpc>
              <a:spcBef>
                <a:spcPts val="680"/>
              </a:spcBef>
              <a:buClr>
                <a:srgbClr val="5FB5CC"/>
              </a:buClr>
              <a:buFont typeface="Wingdings"/>
              <a:buChar char=""/>
              <a:tabLst>
                <a:tab pos="631190" algn="l"/>
              </a:tabLst>
            </a:pPr>
            <a:r>
              <a:rPr lang="en-US" sz="2750" dirty="0">
                <a:latin typeface="Calibri"/>
                <a:cs typeface="Calibri"/>
              </a:rPr>
              <a:t>We</a:t>
            </a:r>
            <a:r>
              <a:rPr lang="en-US" sz="2750" spc="-15" dirty="0">
                <a:latin typeface="Calibri"/>
                <a:cs typeface="Calibri"/>
              </a:rPr>
              <a:t> </a:t>
            </a:r>
            <a:r>
              <a:rPr lang="en-US" sz="2750" dirty="0">
                <a:latin typeface="Calibri"/>
                <a:cs typeface="Calibri"/>
              </a:rPr>
              <a:t>summarize</a:t>
            </a:r>
            <a:r>
              <a:rPr lang="en-US" sz="2750" spc="75" dirty="0">
                <a:latin typeface="Calibri"/>
                <a:cs typeface="Calibri"/>
              </a:rPr>
              <a:t> </a:t>
            </a:r>
            <a:r>
              <a:rPr lang="en-US" sz="2750" dirty="0">
                <a:latin typeface="Calibri"/>
                <a:cs typeface="Calibri"/>
              </a:rPr>
              <a:t>a</a:t>
            </a:r>
            <a:r>
              <a:rPr lang="en-US" sz="2750" spc="-20" dirty="0">
                <a:latin typeface="Calibri"/>
                <a:cs typeface="Calibri"/>
              </a:rPr>
              <a:t> </a:t>
            </a:r>
            <a:r>
              <a:rPr lang="en-US" sz="2750" dirty="0">
                <a:latin typeface="Calibri"/>
                <a:cs typeface="Calibri"/>
              </a:rPr>
              <a:t>collection</a:t>
            </a:r>
            <a:r>
              <a:rPr lang="en-US" sz="2750" spc="150" dirty="0">
                <a:latin typeface="Calibri"/>
                <a:cs typeface="Calibri"/>
              </a:rPr>
              <a:t> </a:t>
            </a:r>
            <a:r>
              <a:rPr lang="en-US" sz="2750" dirty="0">
                <a:latin typeface="Calibri"/>
                <a:cs typeface="Calibri"/>
              </a:rPr>
              <a:t>of</a:t>
            </a:r>
            <a:r>
              <a:rPr lang="en-US" sz="2750" spc="-65" dirty="0">
                <a:latin typeface="Calibri"/>
                <a:cs typeface="Calibri"/>
              </a:rPr>
              <a:t> </a:t>
            </a:r>
            <a:r>
              <a:rPr lang="en-US" sz="2750" dirty="0">
                <a:latin typeface="Calibri"/>
                <a:cs typeface="Calibri"/>
              </a:rPr>
              <a:t>points</a:t>
            </a:r>
            <a:r>
              <a:rPr lang="en-US" sz="2750" spc="145" dirty="0">
                <a:latin typeface="Calibri"/>
                <a:cs typeface="Calibri"/>
              </a:rPr>
              <a:t> </a:t>
            </a:r>
            <a:r>
              <a:rPr lang="en-US" sz="2750" spc="-10" dirty="0">
                <a:latin typeface="Calibri"/>
                <a:cs typeface="Calibri"/>
              </a:rPr>
              <a:t>differently</a:t>
            </a:r>
            <a:endParaRPr lang="en-US" sz="2750" dirty="0">
              <a:latin typeface="Calibri"/>
              <a:cs typeface="Calibri"/>
            </a:endParaRPr>
          </a:p>
          <a:p>
            <a:pPr marL="631190" lvl="1" indent="-275590">
              <a:lnSpc>
                <a:spcPct val="100000"/>
              </a:lnSpc>
              <a:spcBef>
                <a:spcPts val="755"/>
              </a:spcBef>
              <a:buClr>
                <a:srgbClr val="5FB5CC"/>
              </a:buClr>
              <a:buFont typeface="Wingdings"/>
              <a:buChar char=""/>
              <a:tabLst>
                <a:tab pos="631190" algn="l"/>
              </a:tabLst>
            </a:pPr>
            <a:r>
              <a:rPr lang="en-US" sz="2750" smtClean="0">
                <a:latin typeface="Calibri"/>
                <a:cs typeface="Calibri"/>
              </a:rPr>
              <a:t>Distance</a:t>
            </a:r>
            <a:r>
              <a:rPr lang="en-US" sz="2750" spc="75" smtClean="0">
                <a:latin typeface="Calibri"/>
                <a:cs typeface="Calibri"/>
              </a:rPr>
              <a:t> </a:t>
            </a:r>
            <a:r>
              <a:rPr lang="en-US" sz="2750" smtClean="0">
                <a:latin typeface="Calibri"/>
                <a:cs typeface="Calibri"/>
              </a:rPr>
              <a:t>measures:</a:t>
            </a:r>
            <a:r>
              <a:rPr lang="en-US" sz="2750" spc="185" smtClean="0">
                <a:latin typeface="Calibri"/>
                <a:cs typeface="Calibri"/>
              </a:rPr>
              <a:t> </a:t>
            </a:r>
            <a:r>
              <a:rPr lang="en-US" sz="2750" smtClean="0">
                <a:latin typeface="Calibri"/>
                <a:cs typeface="Calibri"/>
              </a:rPr>
              <a:t>Jaccard,</a:t>
            </a:r>
            <a:r>
              <a:rPr lang="en-US" sz="2750" spc="15" smtClean="0">
                <a:latin typeface="Calibri"/>
                <a:cs typeface="Calibri"/>
              </a:rPr>
              <a:t> </a:t>
            </a:r>
            <a:r>
              <a:rPr lang="en-US" sz="2750" smtClean="0">
                <a:latin typeface="Calibri"/>
                <a:cs typeface="Calibri"/>
              </a:rPr>
              <a:t>Hamming,</a:t>
            </a:r>
            <a:r>
              <a:rPr lang="en-US" sz="2750" spc="85" smtClean="0">
                <a:latin typeface="Calibri"/>
                <a:cs typeface="Calibri"/>
              </a:rPr>
              <a:t> </a:t>
            </a:r>
            <a:r>
              <a:rPr lang="en-US" sz="2750" spc="-10" smtClean="0">
                <a:latin typeface="Calibri"/>
                <a:cs typeface="Calibri"/>
              </a:rPr>
              <a:t>cosine</a:t>
            </a:r>
            <a:endParaRPr lang="en-US" sz="275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906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29C3C-B3FC-4FA1-B456-3550CB5835C0}" type="slidenum">
              <a:rPr lang="en-US"/>
              <a:pPr/>
              <a:t>38</a:t>
            </a:fld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Overview: Methods </a:t>
            </a:r>
            <a:r>
              <a:rPr lang="en-US" dirty="0"/>
              <a:t>of </a:t>
            </a:r>
            <a:r>
              <a:rPr lang="en-US" dirty="0" smtClean="0"/>
              <a:t>Clustering(3)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65528" y="1600200"/>
            <a:ext cx="8305800" cy="3388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980"/>
              </a:spcBef>
              <a:buClr>
                <a:srgbClr val="EFAC00"/>
              </a:buClr>
              <a:buSzPct val="79687"/>
              <a:buFont typeface="Cambria"/>
              <a:buChar char="◾"/>
              <a:tabLst>
                <a:tab pos="336550" algn="l"/>
              </a:tabLst>
            </a:pPr>
            <a:r>
              <a:rPr lang="en-US" sz="3200">
                <a:solidFill>
                  <a:srgbClr val="0000FF"/>
                </a:solidFill>
                <a:latin typeface="Calibri"/>
                <a:cs typeface="Calibri"/>
              </a:rPr>
              <a:t>In-memory</a:t>
            </a:r>
            <a:r>
              <a:rPr lang="en-US" sz="3200" spc="-10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z="3200">
                <a:solidFill>
                  <a:srgbClr val="0000FF"/>
                </a:solidFill>
                <a:latin typeface="Calibri"/>
                <a:cs typeface="Calibri"/>
              </a:rPr>
              <a:t>clustering</a:t>
            </a:r>
            <a:r>
              <a:rPr lang="en-US" sz="3200" spc="-155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is</a:t>
            </a:r>
            <a:r>
              <a:rPr lang="en-US" sz="3200" spc="-55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more</a:t>
            </a:r>
            <a:r>
              <a:rPr lang="en-US" sz="3200" spc="-30">
                <a:latin typeface="Calibri"/>
                <a:cs typeface="Calibri"/>
              </a:rPr>
              <a:t> </a:t>
            </a:r>
            <a:r>
              <a:rPr lang="en-US" sz="3200" spc="-10">
                <a:latin typeface="Calibri"/>
                <a:cs typeface="Calibri"/>
              </a:rPr>
              <a:t>straightforward</a:t>
            </a:r>
            <a:endParaRPr lang="en-US" sz="3200">
              <a:latin typeface="Calibri"/>
              <a:cs typeface="Calibri"/>
            </a:endParaRPr>
          </a:p>
          <a:p>
            <a:pPr marL="898525" lvl="1" indent="-227965">
              <a:lnSpc>
                <a:spcPct val="100000"/>
              </a:lnSpc>
              <a:spcBef>
                <a:spcPts val="640"/>
              </a:spcBef>
              <a:buClr>
                <a:srgbClr val="E66C7C"/>
              </a:buClr>
              <a:buFont typeface="Wingdings"/>
              <a:buChar char=""/>
              <a:tabLst>
                <a:tab pos="898525" algn="l"/>
              </a:tabLst>
            </a:pPr>
            <a:r>
              <a:rPr lang="en-US" sz="2400">
                <a:latin typeface="Calibri"/>
                <a:cs typeface="Calibri"/>
              </a:rPr>
              <a:t>Example:</a:t>
            </a:r>
            <a:r>
              <a:rPr lang="en-US" sz="2400" spc="-45">
                <a:latin typeface="Calibri"/>
                <a:cs typeface="Calibri"/>
              </a:rPr>
              <a:t> </a:t>
            </a:r>
            <a:r>
              <a:rPr lang="en-US" sz="2400">
                <a:latin typeface="Calibri"/>
                <a:cs typeface="Calibri"/>
              </a:rPr>
              <a:t>K-</a:t>
            </a:r>
            <a:r>
              <a:rPr lang="en-US" sz="2400" spc="-10">
                <a:latin typeface="Calibri"/>
                <a:cs typeface="Calibri"/>
              </a:rPr>
              <a:t>means</a:t>
            </a:r>
            <a:endParaRPr lang="en-US"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20"/>
              </a:spcBef>
              <a:buClr>
                <a:srgbClr val="E66C7C"/>
              </a:buClr>
              <a:buFont typeface="Wingdings"/>
              <a:buChar char=""/>
            </a:pPr>
            <a:endParaRPr lang="en-US" sz="2400">
              <a:latin typeface="Calibri"/>
              <a:cs typeface="Calibri"/>
            </a:endParaRPr>
          </a:p>
          <a:p>
            <a:pPr marL="336550" marR="583565" indent="-324485">
              <a:lnSpc>
                <a:spcPct val="100000"/>
              </a:lnSpc>
              <a:spcBef>
                <a:spcPts val="5"/>
              </a:spcBef>
              <a:buClr>
                <a:srgbClr val="EFAC00"/>
              </a:buClr>
              <a:buSzPct val="79687"/>
              <a:buFont typeface="Cambria"/>
              <a:buChar char="◾"/>
              <a:tabLst>
                <a:tab pos="336550" algn="l"/>
              </a:tabLst>
            </a:pPr>
            <a:r>
              <a:rPr lang="en-US" sz="3200" spc="-25">
                <a:solidFill>
                  <a:srgbClr val="0000FF"/>
                </a:solidFill>
                <a:latin typeface="Calibri"/>
                <a:cs typeface="Calibri"/>
              </a:rPr>
              <a:t>Large-</a:t>
            </a:r>
            <a:r>
              <a:rPr lang="en-US" sz="3200">
                <a:solidFill>
                  <a:srgbClr val="0000FF"/>
                </a:solidFill>
                <a:latin typeface="Calibri"/>
                <a:cs typeface="Calibri"/>
              </a:rPr>
              <a:t>data</a:t>
            </a:r>
            <a:r>
              <a:rPr lang="en-US" sz="3200" spc="-95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z="3200">
                <a:solidFill>
                  <a:srgbClr val="0000FF"/>
                </a:solidFill>
                <a:latin typeface="Calibri"/>
                <a:cs typeface="Calibri"/>
              </a:rPr>
              <a:t>clustering</a:t>
            </a:r>
            <a:r>
              <a:rPr lang="en-US" sz="3200" spc="-125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requires</a:t>
            </a:r>
            <a:r>
              <a:rPr lang="en-US" sz="3200" spc="-25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loading</a:t>
            </a:r>
            <a:r>
              <a:rPr lang="en-US" sz="3200" spc="-215">
                <a:latin typeface="Calibri"/>
                <a:cs typeface="Calibri"/>
              </a:rPr>
              <a:t> </a:t>
            </a:r>
            <a:r>
              <a:rPr lang="en-US" sz="3200" spc="-25">
                <a:latin typeface="Calibri"/>
                <a:cs typeface="Calibri"/>
              </a:rPr>
              <a:t>one </a:t>
            </a:r>
            <a:r>
              <a:rPr lang="en-US" sz="3200">
                <a:latin typeface="Calibri"/>
                <a:cs typeface="Calibri"/>
              </a:rPr>
              <a:t>batch</a:t>
            </a:r>
            <a:r>
              <a:rPr lang="en-US" sz="3200" spc="-50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of</a:t>
            </a:r>
            <a:r>
              <a:rPr lang="en-US" sz="3200" spc="-85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data</a:t>
            </a:r>
            <a:r>
              <a:rPr lang="en-US" sz="3200" spc="-120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at</a:t>
            </a:r>
            <a:r>
              <a:rPr lang="en-US" sz="3200" spc="-110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a</a:t>
            </a:r>
            <a:r>
              <a:rPr lang="en-US" sz="3200" spc="20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time,</a:t>
            </a:r>
            <a:r>
              <a:rPr lang="en-US" sz="3200" spc="-60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cluster</a:t>
            </a:r>
            <a:r>
              <a:rPr lang="en-US" sz="3200" spc="-75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them</a:t>
            </a:r>
            <a:r>
              <a:rPr lang="en-US" sz="3200" spc="-105">
                <a:latin typeface="Calibri"/>
                <a:cs typeface="Calibri"/>
              </a:rPr>
              <a:t> </a:t>
            </a:r>
            <a:r>
              <a:rPr lang="en-US" sz="3200" spc="-25">
                <a:latin typeface="Calibri"/>
                <a:cs typeface="Calibri"/>
              </a:rPr>
              <a:t>in </a:t>
            </a:r>
            <a:r>
              <a:rPr lang="en-US" sz="3200">
                <a:latin typeface="Calibri"/>
                <a:cs typeface="Calibri"/>
              </a:rPr>
              <a:t>memory</a:t>
            </a:r>
            <a:r>
              <a:rPr lang="en-US" sz="3200" spc="-25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and</a:t>
            </a:r>
            <a:r>
              <a:rPr lang="en-US" sz="3200" spc="-100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keep</a:t>
            </a:r>
            <a:r>
              <a:rPr lang="en-US" sz="3200" spc="-30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summaries</a:t>
            </a:r>
            <a:r>
              <a:rPr lang="en-US" sz="3200" spc="-114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of</a:t>
            </a:r>
            <a:r>
              <a:rPr lang="en-US" sz="3200" spc="-65">
                <a:latin typeface="Calibri"/>
                <a:cs typeface="Calibri"/>
              </a:rPr>
              <a:t> </a:t>
            </a:r>
            <a:r>
              <a:rPr lang="en-US" sz="3200" spc="-10">
                <a:latin typeface="Calibri"/>
                <a:cs typeface="Calibri"/>
              </a:rPr>
              <a:t>clusters</a:t>
            </a:r>
            <a:endParaRPr lang="en-US" sz="3200">
              <a:latin typeface="Calibri"/>
              <a:cs typeface="Calibri"/>
            </a:endParaRPr>
          </a:p>
          <a:p>
            <a:pPr marL="898525" lvl="1" indent="-227965">
              <a:lnSpc>
                <a:spcPct val="100000"/>
              </a:lnSpc>
              <a:spcBef>
                <a:spcPts val="620"/>
              </a:spcBef>
              <a:buClr>
                <a:srgbClr val="E66C7C"/>
              </a:buClr>
              <a:buFont typeface="Wingdings"/>
              <a:buChar char=""/>
              <a:tabLst>
                <a:tab pos="898525" algn="l"/>
              </a:tabLst>
            </a:pPr>
            <a:r>
              <a:rPr lang="en-US" sz="2400">
                <a:latin typeface="Calibri"/>
                <a:cs typeface="Calibri"/>
              </a:rPr>
              <a:t>Example:</a:t>
            </a:r>
            <a:r>
              <a:rPr lang="en-US" sz="2400" spc="-65">
                <a:latin typeface="Calibri"/>
                <a:cs typeface="Calibri"/>
              </a:rPr>
              <a:t> </a:t>
            </a:r>
            <a:r>
              <a:rPr lang="en-US" sz="2400">
                <a:latin typeface="Calibri"/>
                <a:cs typeface="Calibri"/>
              </a:rPr>
              <a:t>BFR,</a:t>
            </a:r>
            <a:r>
              <a:rPr lang="en-US" sz="2400" spc="-95">
                <a:latin typeface="Calibri"/>
                <a:cs typeface="Calibri"/>
              </a:rPr>
              <a:t> </a:t>
            </a:r>
            <a:r>
              <a:rPr lang="en-US" sz="2400" spc="-20">
                <a:latin typeface="Calibri"/>
                <a:cs typeface="Calibri"/>
              </a:rPr>
              <a:t>CURE</a:t>
            </a:r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015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29C3C-B3FC-4FA1-B456-3550CB5835C0}" type="slidenum">
              <a:rPr lang="en-US"/>
              <a:pPr/>
              <a:t>39</a:t>
            </a:fld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Hierarchical vs point-assignment</a:t>
            </a:r>
            <a:endParaRPr lang="en-US" dirty="0"/>
          </a:p>
        </p:txBody>
      </p:sp>
      <p:sp>
        <p:nvSpPr>
          <p:cNvPr id="5" name="object 3"/>
          <p:cNvSpPr txBox="1"/>
          <p:nvPr/>
        </p:nvSpPr>
        <p:spPr>
          <a:xfrm>
            <a:off x="292417" y="1265555"/>
            <a:ext cx="4360545" cy="531812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35280" marR="154940" indent="-323215" algn="just">
              <a:lnSpc>
                <a:spcPts val="3829"/>
              </a:lnSpc>
              <a:spcBef>
                <a:spcPts val="265"/>
              </a:spcBef>
              <a:buClr>
                <a:srgbClr val="EFAC00"/>
              </a:buClr>
              <a:buSzPct val="79687"/>
              <a:buFont typeface="Cambria"/>
              <a:buChar char="◾"/>
              <a:tabLst>
                <a:tab pos="336550" algn="l"/>
              </a:tabLst>
            </a:pPr>
            <a:r>
              <a:rPr sz="3200" b="1" dirty="0">
                <a:latin typeface="Calibri"/>
                <a:cs typeface="Calibri"/>
              </a:rPr>
              <a:t>Point</a:t>
            </a:r>
            <a:r>
              <a:rPr sz="3200" b="1" spc="-114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assignment</a:t>
            </a:r>
            <a:r>
              <a:rPr sz="3200" b="1" spc="-11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good 	</a:t>
            </a:r>
            <a:r>
              <a:rPr sz="3200" b="1" dirty="0">
                <a:latin typeface="Calibri"/>
                <a:cs typeface="Calibri"/>
              </a:rPr>
              <a:t>when</a:t>
            </a:r>
            <a:r>
              <a:rPr sz="3200" b="1" spc="-6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clusters</a:t>
            </a:r>
            <a:r>
              <a:rPr sz="3200" b="1" spc="-15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are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nice, 	</a:t>
            </a:r>
            <a:r>
              <a:rPr sz="3200" b="1" dirty="0">
                <a:latin typeface="Calibri"/>
                <a:cs typeface="Calibri"/>
              </a:rPr>
              <a:t>convex</a:t>
            </a:r>
            <a:r>
              <a:rPr sz="3200" b="1" spc="-17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shapes:</a:t>
            </a:r>
            <a:endParaRPr sz="3200" dirty="0">
              <a:latin typeface="Calibri"/>
              <a:cs typeface="Calibri"/>
            </a:endParaRPr>
          </a:p>
          <a:p>
            <a:pPr marL="336550" marR="5080" indent="-324485">
              <a:lnSpc>
                <a:spcPts val="3829"/>
              </a:lnSpc>
              <a:spcBef>
                <a:spcPts val="2630"/>
              </a:spcBef>
              <a:buClr>
                <a:srgbClr val="EFAC00"/>
              </a:buClr>
              <a:buSzPct val="79687"/>
              <a:buFont typeface="Cambria"/>
              <a:buChar char="◾"/>
              <a:tabLst>
                <a:tab pos="336550" algn="l"/>
              </a:tabLst>
            </a:pPr>
            <a:r>
              <a:rPr sz="3200" b="1" spc="-10" dirty="0">
                <a:latin typeface="Calibri"/>
                <a:cs typeface="Calibri"/>
              </a:rPr>
              <a:t>Hierarchical</a:t>
            </a:r>
            <a:r>
              <a:rPr sz="3200" b="1" spc="-8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can</a:t>
            </a:r>
            <a:r>
              <a:rPr sz="3200" b="1" spc="-40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win </a:t>
            </a:r>
            <a:r>
              <a:rPr sz="3200" b="1" dirty="0">
                <a:latin typeface="Calibri"/>
                <a:cs typeface="Calibri"/>
              </a:rPr>
              <a:t>when</a:t>
            </a:r>
            <a:r>
              <a:rPr sz="3200" b="1" spc="-5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shapes</a:t>
            </a:r>
            <a:r>
              <a:rPr sz="3200" b="1" spc="-14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are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weird:</a:t>
            </a:r>
            <a:endParaRPr sz="3200" dirty="0">
              <a:latin typeface="Calibri"/>
              <a:cs typeface="Calibri"/>
            </a:endParaRPr>
          </a:p>
          <a:p>
            <a:pPr marL="631190" marR="307975" lvl="1" indent="-275590">
              <a:lnSpc>
                <a:spcPct val="102400"/>
              </a:lnSpc>
              <a:spcBef>
                <a:spcPts val="535"/>
              </a:spcBef>
              <a:buClr>
                <a:srgbClr val="5FB5CC"/>
              </a:buClr>
              <a:buFont typeface="Wingdings"/>
              <a:buChar char=""/>
              <a:tabLst>
                <a:tab pos="632460" algn="l"/>
              </a:tabLst>
            </a:pPr>
            <a:r>
              <a:rPr sz="2750" dirty="0">
                <a:latin typeface="Calibri"/>
                <a:cs typeface="Calibri"/>
              </a:rPr>
              <a:t>Note</a:t>
            </a:r>
            <a:r>
              <a:rPr sz="2750" spc="-4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both</a:t>
            </a:r>
            <a:r>
              <a:rPr sz="2750" spc="4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clusters</a:t>
            </a:r>
            <a:r>
              <a:rPr sz="2750" spc="105" dirty="0">
                <a:latin typeface="Calibri"/>
                <a:cs typeface="Calibri"/>
              </a:rPr>
              <a:t> </a:t>
            </a:r>
            <a:r>
              <a:rPr sz="2750" spc="-20" dirty="0">
                <a:latin typeface="Calibri"/>
                <a:cs typeface="Calibri"/>
              </a:rPr>
              <a:t>have 	</a:t>
            </a:r>
            <a:r>
              <a:rPr sz="2750" dirty="0">
                <a:latin typeface="Calibri"/>
                <a:cs typeface="Calibri"/>
              </a:rPr>
              <a:t>essentially</a:t>
            </a:r>
            <a:r>
              <a:rPr sz="2750" spc="19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the</a:t>
            </a:r>
            <a:r>
              <a:rPr sz="2750" spc="-40" dirty="0">
                <a:latin typeface="Calibri"/>
                <a:cs typeface="Calibri"/>
              </a:rPr>
              <a:t> </a:t>
            </a:r>
            <a:r>
              <a:rPr sz="2750" spc="-20" dirty="0">
                <a:latin typeface="Calibri"/>
                <a:cs typeface="Calibri"/>
              </a:rPr>
              <a:t>same 	</a:t>
            </a:r>
            <a:r>
              <a:rPr sz="2750" spc="-10" dirty="0">
                <a:latin typeface="Calibri"/>
                <a:cs typeface="Calibri"/>
              </a:rPr>
              <a:t>centroid.</a:t>
            </a:r>
            <a:endParaRPr sz="2750" dirty="0">
              <a:latin typeface="Calibri"/>
              <a:cs typeface="Calibri"/>
            </a:endParaRPr>
          </a:p>
          <a:p>
            <a:pPr marL="86995" marR="906780">
              <a:lnSpc>
                <a:spcPct val="99900"/>
              </a:lnSpc>
              <a:spcBef>
                <a:spcPts val="2335"/>
              </a:spcBef>
            </a:pPr>
            <a:r>
              <a:rPr sz="1400" b="1" dirty="0">
                <a:solidFill>
                  <a:srgbClr val="008000"/>
                </a:solidFill>
                <a:latin typeface="Arial"/>
                <a:cs typeface="Arial"/>
              </a:rPr>
              <a:t>Aside:</a:t>
            </a:r>
            <a:r>
              <a:rPr sz="1400" b="1" spc="-114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8000"/>
                </a:solidFill>
                <a:latin typeface="Arial"/>
                <a:cs typeface="Arial"/>
              </a:rPr>
              <a:t>if</a:t>
            </a:r>
            <a:r>
              <a:rPr sz="1400" spc="-2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8000"/>
                </a:solidFill>
                <a:latin typeface="Arial"/>
                <a:cs typeface="Arial"/>
              </a:rPr>
              <a:t>you</a:t>
            </a:r>
            <a:r>
              <a:rPr sz="1400" spc="3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8000"/>
                </a:solidFill>
                <a:latin typeface="Arial"/>
                <a:cs typeface="Arial"/>
              </a:rPr>
              <a:t>realized</a:t>
            </a:r>
            <a:r>
              <a:rPr sz="1400" spc="-5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8000"/>
                </a:solidFill>
                <a:latin typeface="Arial"/>
                <a:cs typeface="Arial"/>
              </a:rPr>
              <a:t>you</a:t>
            </a:r>
            <a:r>
              <a:rPr sz="1400" spc="-5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8000"/>
                </a:solidFill>
                <a:latin typeface="Arial"/>
                <a:cs typeface="Arial"/>
              </a:rPr>
              <a:t>had</a:t>
            </a:r>
            <a:r>
              <a:rPr sz="1400" spc="3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08000"/>
                </a:solidFill>
                <a:latin typeface="Arial"/>
                <a:cs typeface="Arial"/>
              </a:rPr>
              <a:t>concentric </a:t>
            </a:r>
            <a:r>
              <a:rPr sz="1400" dirty="0">
                <a:solidFill>
                  <a:srgbClr val="008000"/>
                </a:solidFill>
                <a:latin typeface="Arial"/>
                <a:cs typeface="Arial"/>
              </a:rPr>
              <a:t>clusters,</a:t>
            </a:r>
            <a:r>
              <a:rPr sz="1400" spc="-14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8000"/>
                </a:solidFill>
                <a:latin typeface="Arial"/>
                <a:cs typeface="Arial"/>
              </a:rPr>
              <a:t>you</a:t>
            </a:r>
            <a:r>
              <a:rPr sz="1400" spc="10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8000"/>
                </a:solidFill>
                <a:latin typeface="Arial"/>
                <a:cs typeface="Arial"/>
              </a:rPr>
              <a:t>could</a:t>
            </a:r>
            <a:r>
              <a:rPr sz="1400" spc="-8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8000"/>
                </a:solidFill>
                <a:latin typeface="Arial"/>
                <a:cs typeface="Arial"/>
              </a:rPr>
              <a:t>map</a:t>
            </a:r>
            <a:r>
              <a:rPr sz="1400" spc="9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8000"/>
                </a:solidFill>
                <a:latin typeface="Arial"/>
                <a:cs typeface="Arial"/>
              </a:rPr>
              <a:t>points</a:t>
            </a:r>
            <a:r>
              <a:rPr sz="1400" spc="-7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8000"/>
                </a:solidFill>
                <a:latin typeface="Arial"/>
                <a:cs typeface="Arial"/>
              </a:rPr>
              <a:t>based</a:t>
            </a:r>
            <a:r>
              <a:rPr sz="1400" spc="-8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008000"/>
                </a:solidFill>
                <a:latin typeface="Arial"/>
                <a:cs typeface="Arial"/>
              </a:rPr>
              <a:t>on </a:t>
            </a:r>
            <a:r>
              <a:rPr sz="1400" dirty="0">
                <a:solidFill>
                  <a:srgbClr val="008000"/>
                </a:solidFill>
                <a:latin typeface="Arial"/>
                <a:cs typeface="Arial"/>
              </a:rPr>
              <a:t>distance</a:t>
            </a:r>
            <a:r>
              <a:rPr sz="1400" spc="-13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8000"/>
                </a:solidFill>
                <a:latin typeface="Arial"/>
                <a:cs typeface="Arial"/>
              </a:rPr>
              <a:t>from</a:t>
            </a:r>
            <a:r>
              <a:rPr sz="1400" spc="-7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8000"/>
                </a:solidFill>
                <a:latin typeface="Arial"/>
                <a:cs typeface="Arial"/>
              </a:rPr>
              <a:t>center,</a:t>
            </a:r>
            <a:r>
              <a:rPr sz="1400" spc="-11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8000"/>
                </a:solidFill>
                <a:latin typeface="Arial"/>
                <a:cs typeface="Arial"/>
              </a:rPr>
              <a:t>and</a:t>
            </a:r>
            <a:r>
              <a:rPr sz="1400" spc="2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8000"/>
                </a:solidFill>
                <a:latin typeface="Arial"/>
                <a:cs typeface="Arial"/>
              </a:rPr>
              <a:t>turn</a:t>
            </a:r>
            <a:r>
              <a:rPr sz="1400" spc="3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8000"/>
                </a:solidFill>
                <a:latin typeface="Arial"/>
                <a:cs typeface="Arial"/>
              </a:rPr>
              <a:t>the</a:t>
            </a:r>
            <a:r>
              <a:rPr sz="1400" spc="2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08000"/>
                </a:solidFill>
                <a:latin typeface="Arial"/>
                <a:cs typeface="Arial"/>
              </a:rPr>
              <a:t>problem </a:t>
            </a:r>
            <a:r>
              <a:rPr sz="1400" dirty="0">
                <a:solidFill>
                  <a:srgbClr val="008000"/>
                </a:solidFill>
                <a:latin typeface="Arial"/>
                <a:cs typeface="Arial"/>
              </a:rPr>
              <a:t>into</a:t>
            </a:r>
            <a:r>
              <a:rPr sz="1400" spc="6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8000"/>
                </a:solidFill>
                <a:latin typeface="Arial"/>
                <a:cs typeface="Arial"/>
              </a:rPr>
              <a:t>a</a:t>
            </a:r>
            <a:r>
              <a:rPr sz="1400" spc="7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8000"/>
                </a:solidFill>
                <a:latin typeface="Arial"/>
                <a:cs typeface="Arial"/>
              </a:rPr>
              <a:t>simple,</a:t>
            </a:r>
            <a:r>
              <a:rPr sz="1400" spc="-16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8000"/>
                </a:solidFill>
                <a:latin typeface="Arial"/>
                <a:cs typeface="Arial"/>
              </a:rPr>
              <a:t>one-dimensional</a:t>
            </a:r>
            <a:r>
              <a:rPr sz="1400" spc="-16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008000"/>
                </a:solidFill>
                <a:latin typeface="Arial"/>
                <a:cs typeface="Arial"/>
              </a:rPr>
              <a:t>case.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6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0" y="1924050"/>
            <a:ext cx="180975" cy="228600"/>
          </a:xfrm>
          <a:prstGeom prst="rect">
            <a:avLst/>
          </a:prstGeom>
        </p:spPr>
      </p:pic>
      <p:pic>
        <p:nvPicPr>
          <p:cNvPr id="7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6925" y="1695450"/>
            <a:ext cx="180975" cy="228600"/>
          </a:xfrm>
          <a:prstGeom prst="rect">
            <a:avLst/>
          </a:prstGeom>
        </p:spPr>
      </p:pic>
      <p:grpSp>
        <p:nvGrpSpPr>
          <p:cNvPr id="8" name="object 6"/>
          <p:cNvGrpSpPr/>
          <p:nvPr/>
        </p:nvGrpSpPr>
        <p:grpSpPr>
          <a:xfrm>
            <a:off x="5705475" y="1981200"/>
            <a:ext cx="361950" cy="495300"/>
            <a:chOff x="5705475" y="1981200"/>
            <a:chExt cx="361950" cy="495300"/>
          </a:xfrm>
        </p:grpSpPr>
        <p:pic>
          <p:nvPicPr>
            <p:cNvPr id="9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05475" y="1981200"/>
              <a:ext cx="180975" cy="228600"/>
            </a:xfrm>
            <a:prstGeom prst="rect">
              <a:avLst/>
            </a:prstGeom>
          </p:spPr>
        </p:pic>
        <p:pic>
          <p:nvPicPr>
            <p:cNvPr id="10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6450" y="2247900"/>
              <a:ext cx="180975" cy="228600"/>
            </a:xfrm>
            <a:prstGeom prst="rect">
              <a:avLst/>
            </a:prstGeom>
          </p:spPr>
        </p:pic>
      </p:grpSp>
      <p:grpSp>
        <p:nvGrpSpPr>
          <p:cNvPr id="11" name="object 9"/>
          <p:cNvGrpSpPr/>
          <p:nvPr/>
        </p:nvGrpSpPr>
        <p:grpSpPr>
          <a:xfrm>
            <a:off x="6162675" y="1990725"/>
            <a:ext cx="285750" cy="485775"/>
            <a:chOff x="6162675" y="1990725"/>
            <a:chExt cx="285750" cy="485775"/>
          </a:xfrm>
        </p:grpSpPr>
        <p:pic>
          <p:nvPicPr>
            <p:cNvPr id="12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2675" y="1990725"/>
              <a:ext cx="180975" cy="228600"/>
            </a:xfrm>
            <a:prstGeom prst="rect">
              <a:avLst/>
            </a:prstGeom>
          </p:spPr>
        </p:pic>
        <p:pic>
          <p:nvPicPr>
            <p:cNvPr id="13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7450" y="2247900"/>
              <a:ext cx="180975" cy="228600"/>
            </a:xfrm>
            <a:prstGeom prst="rect">
              <a:avLst/>
            </a:prstGeom>
          </p:spPr>
        </p:pic>
      </p:grpSp>
      <p:pic>
        <p:nvPicPr>
          <p:cNvPr id="14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14975" y="2343150"/>
            <a:ext cx="190500" cy="228600"/>
          </a:xfrm>
          <a:prstGeom prst="rect">
            <a:avLst/>
          </a:prstGeom>
        </p:spPr>
      </p:pic>
      <p:pic>
        <p:nvPicPr>
          <p:cNvPr id="15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5975" y="2571750"/>
            <a:ext cx="180975" cy="228600"/>
          </a:xfrm>
          <a:prstGeom prst="rect">
            <a:avLst/>
          </a:prstGeom>
        </p:spPr>
      </p:pic>
      <p:pic>
        <p:nvPicPr>
          <p:cNvPr id="16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4150" y="1695450"/>
            <a:ext cx="180975" cy="228600"/>
          </a:xfrm>
          <a:prstGeom prst="rect">
            <a:avLst/>
          </a:prstGeom>
        </p:spPr>
      </p:pic>
      <p:sp>
        <p:nvSpPr>
          <p:cNvPr id="17" name="object 15"/>
          <p:cNvSpPr/>
          <p:nvPr/>
        </p:nvSpPr>
        <p:spPr>
          <a:xfrm>
            <a:off x="8058150" y="2000249"/>
            <a:ext cx="552450" cy="504825"/>
          </a:xfrm>
          <a:custGeom>
            <a:avLst/>
            <a:gdLst/>
            <a:ahLst/>
            <a:cxnLst/>
            <a:rect l="l" t="t" r="r" b="b"/>
            <a:pathLst>
              <a:path w="552450" h="504825">
                <a:moveTo>
                  <a:pt x="180975" y="390525"/>
                </a:moveTo>
                <a:lnTo>
                  <a:pt x="173863" y="346049"/>
                </a:lnTo>
                <a:lnTo>
                  <a:pt x="154470" y="309714"/>
                </a:lnTo>
                <a:lnTo>
                  <a:pt x="125730" y="285216"/>
                </a:lnTo>
                <a:lnTo>
                  <a:pt x="90551" y="276225"/>
                </a:lnTo>
                <a:lnTo>
                  <a:pt x="55283" y="285216"/>
                </a:lnTo>
                <a:lnTo>
                  <a:pt x="26504" y="309714"/>
                </a:lnTo>
                <a:lnTo>
                  <a:pt x="7112" y="346049"/>
                </a:lnTo>
                <a:lnTo>
                  <a:pt x="0" y="390525"/>
                </a:lnTo>
                <a:lnTo>
                  <a:pt x="7112" y="435013"/>
                </a:lnTo>
                <a:lnTo>
                  <a:pt x="26504" y="471347"/>
                </a:lnTo>
                <a:lnTo>
                  <a:pt x="55283" y="495846"/>
                </a:lnTo>
                <a:lnTo>
                  <a:pt x="90551" y="504825"/>
                </a:lnTo>
                <a:lnTo>
                  <a:pt x="125730" y="495846"/>
                </a:lnTo>
                <a:lnTo>
                  <a:pt x="154470" y="471347"/>
                </a:lnTo>
                <a:lnTo>
                  <a:pt x="173863" y="435013"/>
                </a:lnTo>
                <a:lnTo>
                  <a:pt x="180975" y="390525"/>
                </a:lnTo>
                <a:close/>
              </a:path>
              <a:path w="552450" h="504825">
                <a:moveTo>
                  <a:pt x="371475" y="114300"/>
                </a:moveTo>
                <a:lnTo>
                  <a:pt x="364363" y="69824"/>
                </a:lnTo>
                <a:lnTo>
                  <a:pt x="344970" y="33489"/>
                </a:lnTo>
                <a:lnTo>
                  <a:pt x="316230" y="8991"/>
                </a:lnTo>
                <a:lnTo>
                  <a:pt x="281051" y="0"/>
                </a:lnTo>
                <a:lnTo>
                  <a:pt x="245783" y="8991"/>
                </a:lnTo>
                <a:lnTo>
                  <a:pt x="217004" y="33489"/>
                </a:lnTo>
                <a:lnTo>
                  <a:pt x="197612" y="69824"/>
                </a:lnTo>
                <a:lnTo>
                  <a:pt x="190500" y="114300"/>
                </a:lnTo>
                <a:lnTo>
                  <a:pt x="197612" y="158788"/>
                </a:lnTo>
                <a:lnTo>
                  <a:pt x="217004" y="195122"/>
                </a:lnTo>
                <a:lnTo>
                  <a:pt x="245783" y="219621"/>
                </a:lnTo>
                <a:lnTo>
                  <a:pt x="281051" y="228600"/>
                </a:lnTo>
                <a:lnTo>
                  <a:pt x="316230" y="219621"/>
                </a:lnTo>
                <a:lnTo>
                  <a:pt x="344970" y="195122"/>
                </a:lnTo>
                <a:lnTo>
                  <a:pt x="364363" y="158788"/>
                </a:lnTo>
                <a:lnTo>
                  <a:pt x="371475" y="114300"/>
                </a:lnTo>
                <a:close/>
              </a:path>
              <a:path w="552450" h="504825">
                <a:moveTo>
                  <a:pt x="552450" y="266700"/>
                </a:moveTo>
                <a:lnTo>
                  <a:pt x="545338" y="222224"/>
                </a:lnTo>
                <a:lnTo>
                  <a:pt x="525945" y="185889"/>
                </a:lnTo>
                <a:lnTo>
                  <a:pt x="497205" y="161391"/>
                </a:lnTo>
                <a:lnTo>
                  <a:pt x="462026" y="152400"/>
                </a:lnTo>
                <a:lnTo>
                  <a:pt x="426758" y="161391"/>
                </a:lnTo>
                <a:lnTo>
                  <a:pt x="397979" y="185889"/>
                </a:lnTo>
                <a:lnTo>
                  <a:pt x="378587" y="222224"/>
                </a:lnTo>
                <a:lnTo>
                  <a:pt x="371475" y="266700"/>
                </a:lnTo>
                <a:lnTo>
                  <a:pt x="378587" y="311188"/>
                </a:lnTo>
                <a:lnTo>
                  <a:pt x="397979" y="347522"/>
                </a:lnTo>
                <a:lnTo>
                  <a:pt x="426758" y="372021"/>
                </a:lnTo>
                <a:lnTo>
                  <a:pt x="462026" y="381000"/>
                </a:lnTo>
                <a:lnTo>
                  <a:pt x="497205" y="372021"/>
                </a:lnTo>
                <a:lnTo>
                  <a:pt x="525945" y="347522"/>
                </a:lnTo>
                <a:lnTo>
                  <a:pt x="545338" y="311188"/>
                </a:lnTo>
                <a:lnTo>
                  <a:pt x="552450" y="266700"/>
                </a:lnTo>
                <a:close/>
              </a:path>
            </a:pathLst>
          </a:custGeom>
          <a:solidFill>
            <a:srgbClr val="5F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34425" y="1981200"/>
            <a:ext cx="180975" cy="228600"/>
          </a:xfrm>
          <a:prstGeom prst="rect">
            <a:avLst/>
          </a:prstGeom>
        </p:spPr>
      </p:pic>
      <p:pic>
        <p:nvPicPr>
          <p:cNvPr id="19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53400" y="1695450"/>
            <a:ext cx="180975" cy="228600"/>
          </a:xfrm>
          <a:prstGeom prst="rect">
            <a:avLst/>
          </a:prstGeom>
        </p:spPr>
      </p:pic>
      <p:pic>
        <p:nvPicPr>
          <p:cNvPr id="20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10600" y="1676400"/>
            <a:ext cx="180975" cy="228600"/>
          </a:xfrm>
          <a:prstGeom prst="rect">
            <a:avLst/>
          </a:prstGeom>
        </p:spPr>
      </p:pic>
      <p:pic>
        <p:nvPicPr>
          <p:cNvPr id="21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57825" y="4486275"/>
            <a:ext cx="190500" cy="228600"/>
          </a:xfrm>
          <a:prstGeom prst="rect">
            <a:avLst/>
          </a:prstGeom>
        </p:spPr>
      </p:pic>
      <p:pic>
        <p:nvPicPr>
          <p:cNvPr id="22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10275" y="4257675"/>
            <a:ext cx="190500" cy="228600"/>
          </a:xfrm>
          <a:prstGeom prst="rect">
            <a:avLst/>
          </a:prstGeom>
        </p:spPr>
      </p:pic>
      <p:pic>
        <p:nvPicPr>
          <p:cNvPr id="23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91450" y="4124325"/>
            <a:ext cx="190500" cy="228600"/>
          </a:xfrm>
          <a:prstGeom prst="rect">
            <a:avLst/>
          </a:prstGeom>
        </p:spPr>
      </p:pic>
      <p:pic>
        <p:nvPicPr>
          <p:cNvPr id="24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48475" y="6000750"/>
            <a:ext cx="180975" cy="228600"/>
          </a:xfrm>
          <a:prstGeom prst="rect">
            <a:avLst/>
          </a:prstGeom>
        </p:spPr>
      </p:pic>
      <p:pic>
        <p:nvPicPr>
          <p:cNvPr id="25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48325" y="4876800"/>
            <a:ext cx="180975" cy="228600"/>
          </a:xfrm>
          <a:prstGeom prst="rect">
            <a:avLst/>
          </a:prstGeom>
        </p:spPr>
      </p:pic>
      <p:pic>
        <p:nvPicPr>
          <p:cNvPr id="26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77225" y="5810250"/>
            <a:ext cx="190500" cy="228600"/>
          </a:xfrm>
          <a:prstGeom prst="rect">
            <a:avLst/>
          </a:prstGeom>
        </p:spPr>
      </p:pic>
      <p:pic>
        <p:nvPicPr>
          <p:cNvPr id="27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29625" y="5391150"/>
            <a:ext cx="190500" cy="228600"/>
          </a:xfrm>
          <a:prstGeom prst="rect">
            <a:avLst/>
          </a:prstGeom>
        </p:spPr>
      </p:pic>
      <p:pic>
        <p:nvPicPr>
          <p:cNvPr id="28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95975" y="5734050"/>
            <a:ext cx="180975" cy="228600"/>
          </a:xfrm>
          <a:prstGeom prst="rect">
            <a:avLst/>
          </a:prstGeom>
        </p:spPr>
      </p:pic>
      <p:pic>
        <p:nvPicPr>
          <p:cNvPr id="29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29450" y="4048125"/>
            <a:ext cx="190500" cy="228600"/>
          </a:xfrm>
          <a:prstGeom prst="rect">
            <a:avLst/>
          </a:prstGeom>
        </p:spPr>
      </p:pic>
      <p:pic>
        <p:nvPicPr>
          <p:cNvPr id="30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81850" y="4686300"/>
            <a:ext cx="190500" cy="228600"/>
          </a:xfrm>
          <a:prstGeom prst="rect">
            <a:avLst/>
          </a:prstGeom>
        </p:spPr>
      </p:pic>
      <p:pic>
        <p:nvPicPr>
          <p:cNvPr id="31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134225" y="5000625"/>
            <a:ext cx="180975" cy="228600"/>
          </a:xfrm>
          <a:prstGeom prst="rect">
            <a:avLst/>
          </a:prstGeom>
        </p:spPr>
      </p:pic>
      <p:pic>
        <p:nvPicPr>
          <p:cNvPr id="32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429500" y="4800600"/>
            <a:ext cx="190500" cy="228600"/>
          </a:xfrm>
          <a:prstGeom prst="rect">
            <a:avLst/>
          </a:prstGeom>
        </p:spPr>
      </p:pic>
      <p:pic>
        <p:nvPicPr>
          <p:cNvPr id="33" name="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58000" y="4714875"/>
            <a:ext cx="190500" cy="228600"/>
          </a:xfrm>
          <a:prstGeom prst="rect">
            <a:avLst/>
          </a:prstGeom>
        </p:spPr>
      </p:pic>
      <p:pic>
        <p:nvPicPr>
          <p:cNvPr id="34" name="object 3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781800" y="5114925"/>
            <a:ext cx="180975" cy="228600"/>
          </a:xfrm>
          <a:prstGeom prst="rect">
            <a:avLst/>
          </a:prstGeom>
        </p:spPr>
      </p:pic>
      <p:pic>
        <p:nvPicPr>
          <p:cNvPr id="35" name="object 3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72350" y="5133975"/>
            <a:ext cx="190500" cy="228600"/>
          </a:xfrm>
          <a:prstGeom prst="rect">
            <a:avLst/>
          </a:prstGeom>
        </p:spPr>
      </p:pic>
      <p:pic>
        <p:nvPicPr>
          <p:cNvPr id="36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39050" y="5810250"/>
            <a:ext cx="180975" cy="228600"/>
          </a:xfrm>
          <a:prstGeom prst="rect">
            <a:avLst/>
          </a:prstGeom>
        </p:spPr>
      </p:pic>
      <p:pic>
        <p:nvPicPr>
          <p:cNvPr id="37" name="object 3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67475" y="5762625"/>
            <a:ext cx="190500" cy="228600"/>
          </a:xfrm>
          <a:prstGeom prst="rect">
            <a:avLst/>
          </a:prstGeom>
        </p:spPr>
      </p:pic>
      <p:pic>
        <p:nvPicPr>
          <p:cNvPr id="38" name="object 3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01050" y="4562475"/>
            <a:ext cx="190500" cy="228600"/>
          </a:xfrm>
          <a:prstGeom prst="rect">
            <a:avLst/>
          </a:prstGeom>
        </p:spPr>
      </p:pic>
      <p:pic>
        <p:nvPicPr>
          <p:cNvPr id="39" name="object 3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91400" y="6019800"/>
            <a:ext cx="190500" cy="228600"/>
          </a:xfrm>
          <a:prstGeom prst="rect">
            <a:avLst/>
          </a:prstGeom>
        </p:spPr>
      </p:pic>
      <p:pic>
        <p:nvPicPr>
          <p:cNvPr id="40" name="object 3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48650" y="4286250"/>
            <a:ext cx="180975" cy="228600"/>
          </a:xfrm>
          <a:prstGeom prst="rect">
            <a:avLst/>
          </a:prstGeom>
        </p:spPr>
      </p:pic>
      <p:pic>
        <p:nvPicPr>
          <p:cNvPr id="41" name="object 4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00725" y="5400675"/>
            <a:ext cx="180975" cy="228600"/>
          </a:xfrm>
          <a:prstGeom prst="rect">
            <a:avLst/>
          </a:prstGeom>
        </p:spPr>
      </p:pic>
      <p:pic>
        <p:nvPicPr>
          <p:cNvPr id="42" name="object 4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57825" y="5248275"/>
            <a:ext cx="190500" cy="228600"/>
          </a:xfrm>
          <a:prstGeom prst="rect">
            <a:avLst/>
          </a:prstGeom>
        </p:spPr>
      </p:pic>
      <p:pic>
        <p:nvPicPr>
          <p:cNvPr id="43" name="object 4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15125" y="4171950"/>
            <a:ext cx="1905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0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dirty="0"/>
              <a:t>AI,</a:t>
            </a:r>
            <a:r>
              <a:rPr spc="37" dirty="0"/>
              <a:t> </a:t>
            </a:r>
            <a:r>
              <a:rPr dirty="0"/>
              <a:t>ML</a:t>
            </a:r>
            <a:r>
              <a:rPr spc="37" dirty="0"/>
              <a:t> </a:t>
            </a:r>
            <a:r>
              <a:rPr dirty="0"/>
              <a:t>AND</a:t>
            </a:r>
            <a:r>
              <a:rPr spc="37" dirty="0"/>
              <a:t> </a:t>
            </a:r>
            <a:r>
              <a:rPr spc="-37" dirty="0"/>
              <a:t>DL</a:t>
            </a:r>
          </a:p>
        </p:txBody>
      </p:sp>
      <p:sp>
        <p:nvSpPr>
          <p:cNvPr id="3" name="object 3"/>
          <p:cNvSpPr/>
          <p:nvPr/>
        </p:nvSpPr>
        <p:spPr>
          <a:xfrm>
            <a:off x="2496652" y="1607370"/>
            <a:ext cx="3904148" cy="1883588"/>
          </a:xfrm>
          <a:custGeom>
            <a:avLst/>
            <a:gdLst/>
            <a:ahLst/>
            <a:cxnLst/>
            <a:rect l="l" t="t" r="r" b="b"/>
            <a:pathLst>
              <a:path w="2624454" h="1266189">
                <a:moveTo>
                  <a:pt x="0" y="633036"/>
                </a:moveTo>
                <a:lnTo>
                  <a:pt x="1513" y="602365"/>
                </a:lnTo>
                <a:lnTo>
                  <a:pt x="6006" y="572071"/>
                </a:lnTo>
                <a:lnTo>
                  <a:pt x="23659" y="512745"/>
                </a:lnTo>
                <a:lnTo>
                  <a:pt x="52408" y="455324"/>
                </a:lnTo>
                <a:lnTo>
                  <a:pt x="91705" y="400073"/>
                </a:lnTo>
                <a:lnTo>
                  <a:pt x="140998" y="347257"/>
                </a:lnTo>
                <a:lnTo>
                  <a:pt x="199738" y="297142"/>
                </a:lnTo>
                <a:lnTo>
                  <a:pt x="232479" y="273180"/>
                </a:lnTo>
                <a:lnTo>
                  <a:pt x="267375" y="249993"/>
                </a:lnTo>
                <a:lnTo>
                  <a:pt x="304358" y="227614"/>
                </a:lnTo>
                <a:lnTo>
                  <a:pt x="343359" y="206076"/>
                </a:lnTo>
                <a:lnTo>
                  <a:pt x="384310" y="185412"/>
                </a:lnTo>
                <a:lnTo>
                  <a:pt x="427141" y="165655"/>
                </a:lnTo>
                <a:lnTo>
                  <a:pt x="471784" y="146839"/>
                </a:lnTo>
                <a:lnTo>
                  <a:pt x="518171" y="128996"/>
                </a:lnTo>
                <a:lnTo>
                  <a:pt x="566231" y="112160"/>
                </a:lnTo>
                <a:lnTo>
                  <a:pt x="615897" y="96364"/>
                </a:lnTo>
                <a:lnTo>
                  <a:pt x="667101" y="81641"/>
                </a:lnTo>
                <a:lnTo>
                  <a:pt x="719772" y="68025"/>
                </a:lnTo>
                <a:lnTo>
                  <a:pt x="773843" y="55548"/>
                </a:lnTo>
                <a:lnTo>
                  <a:pt x="829245" y="44243"/>
                </a:lnTo>
                <a:lnTo>
                  <a:pt x="885909" y="34144"/>
                </a:lnTo>
                <a:lnTo>
                  <a:pt x="943766" y="25284"/>
                </a:lnTo>
                <a:lnTo>
                  <a:pt x="1002747" y="17697"/>
                </a:lnTo>
                <a:lnTo>
                  <a:pt x="1062785" y="11414"/>
                </a:lnTo>
                <a:lnTo>
                  <a:pt x="1123809" y="6470"/>
                </a:lnTo>
                <a:lnTo>
                  <a:pt x="1185752" y="2897"/>
                </a:lnTo>
                <a:lnTo>
                  <a:pt x="1248544" y="729"/>
                </a:lnTo>
                <a:lnTo>
                  <a:pt x="1312118" y="0"/>
                </a:lnTo>
                <a:lnTo>
                  <a:pt x="1375691" y="729"/>
                </a:lnTo>
                <a:lnTo>
                  <a:pt x="1438483" y="2897"/>
                </a:lnTo>
                <a:lnTo>
                  <a:pt x="1500426" y="6470"/>
                </a:lnTo>
                <a:lnTo>
                  <a:pt x="1561451" y="11414"/>
                </a:lnTo>
                <a:lnTo>
                  <a:pt x="1621488" y="17697"/>
                </a:lnTo>
                <a:lnTo>
                  <a:pt x="1680470" y="25284"/>
                </a:lnTo>
                <a:lnTo>
                  <a:pt x="1738327" y="34144"/>
                </a:lnTo>
                <a:lnTo>
                  <a:pt x="1794990" y="44243"/>
                </a:lnTo>
                <a:lnTo>
                  <a:pt x="1850392" y="55548"/>
                </a:lnTo>
                <a:lnTo>
                  <a:pt x="1904463" y="68025"/>
                </a:lnTo>
                <a:lnTo>
                  <a:pt x="1957134" y="81641"/>
                </a:lnTo>
                <a:lnTo>
                  <a:pt x="2008338" y="96364"/>
                </a:lnTo>
                <a:lnTo>
                  <a:pt x="2058004" y="112160"/>
                </a:lnTo>
                <a:lnTo>
                  <a:pt x="2106065" y="128996"/>
                </a:lnTo>
                <a:lnTo>
                  <a:pt x="2152451" y="146839"/>
                </a:lnTo>
                <a:lnTo>
                  <a:pt x="2197094" y="165655"/>
                </a:lnTo>
                <a:lnTo>
                  <a:pt x="2239925" y="185412"/>
                </a:lnTo>
                <a:lnTo>
                  <a:pt x="2280876" y="206076"/>
                </a:lnTo>
                <a:lnTo>
                  <a:pt x="2319877" y="227614"/>
                </a:lnTo>
                <a:lnTo>
                  <a:pt x="2356860" y="249993"/>
                </a:lnTo>
                <a:lnTo>
                  <a:pt x="2391757" y="273180"/>
                </a:lnTo>
                <a:lnTo>
                  <a:pt x="2424497" y="297142"/>
                </a:lnTo>
                <a:lnTo>
                  <a:pt x="2455014" y="321845"/>
                </a:lnTo>
                <a:lnTo>
                  <a:pt x="2509099" y="373344"/>
                </a:lnTo>
                <a:lnTo>
                  <a:pt x="2553463" y="427410"/>
                </a:lnTo>
                <a:lnTo>
                  <a:pt x="2587554" y="483779"/>
                </a:lnTo>
                <a:lnTo>
                  <a:pt x="2610824" y="542186"/>
                </a:lnTo>
                <a:lnTo>
                  <a:pt x="2622723" y="602365"/>
                </a:lnTo>
                <a:lnTo>
                  <a:pt x="2624236" y="633036"/>
                </a:lnTo>
                <a:lnTo>
                  <a:pt x="2618229" y="694002"/>
                </a:lnTo>
                <a:lnTo>
                  <a:pt x="2600576" y="753328"/>
                </a:lnTo>
                <a:lnTo>
                  <a:pt x="2571827" y="810749"/>
                </a:lnTo>
                <a:lnTo>
                  <a:pt x="2532531" y="866000"/>
                </a:lnTo>
                <a:lnTo>
                  <a:pt x="2483237" y="918816"/>
                </a:lnTo>
                <a:lnTo>
                  <a:pt x="2424497" y="968931"/>
                </a:lnTo>
                <a:lnTo>
                  <a:pt x="2391757" y="992892"/>
                </a:lnTo>
                <a:lnTo>
                  <a:pt x="2356860" y="1016080"/>
                </a:lnTo>
                <a:lnTo>
                  <a:pt x="2319877" y="1038459"/>
                </a:lnTo>
                <a:lnTo>
                  <a:pt x="2280876" y="1059997"/>
                </a:lnTo>
                <a:lnTo>
                  <a:pt x="2239925" y="1080661"/>
                </a:lnTo>
                <a:lnTo>
                  <a:pt x="2197094" y="1100418"/>
                </a:lnTo>
                <a:lnTo>
                  <a:pt x="2152451" y="1119234"/>
                </a:lnTo>
                <a:lnTo>
                  <a:pt x="2106065" y="1137077"/>
                </a:lnTo>
                <a:lnTo>
                  <a:pt x="2058004" y="1153913"/>
                </a:lnTo>
                <a:lnTo>
                  <a:pt x="2008338" y="1169709"/>
                </a:lnTo>
                <a:lnTo>
                  <a:pt x="1957134" y="1184432"/>
                </a:lnTo>
                <a:lnTo>
                  <a:pt x="1904463" y="1198048"/>
                </a:lnTo>
                <a:lnTo>
                  <a:pt x="1850392" y="1210525"/>
                </a:lnTo>
                <a:lnTo>
                  <a:pt x="1794990" y="1221830"/>
                </a:lnTo>
                <a:lnTo>
                  <a:pt x="1738327" y="1231929"/>
                </a:lnTo>
                <a:lnTo>
                  <a:pt x="1680470" y="1240789"/>
                </a:lnTo>
                <a:lnTo>
                  <a:pt x="1621488" y="1248376"/>
                </a:lnTo>
                <a:lnTo>
                  <a:pt x="1561451" y="1254659"/>
                </a:lnTo>
                <a:lnTo>
                  <a:pt x="1500426" y="1259603"/>
                </a:lnTo>
                <a:lnTo>
                  <a:pt x="1438483" y="1263176"/>
                </a:lnTo>
                <a:lnTo>
                  <a:pt x="1375691" y="1265344"/>
                </a:lnTo>
                <a:lnTo>
                  <a:pt x="1312118" y="1266073"/>
                </a:lnTo>
                <a:lnTo>
                  <a:pt x="1248544" y="1265344"/>
                </a:lnTo>
                <a:lnTo>
                  <a:pt x="1185752" y="1263176"/>
                </a:lnTo>
                <a:lnTo>
                  <a:pt x="1123809" y="1259603"/>
                </a:lnTo>
                <a:lnTo>
                  <a:pt x="1062785" y="1254659"/>
                </a:lnTo>
                <a:lnTo>
                  <a:pt x="1002747" y="1248376"/>
                </a:lnTo>
                <a:lnTo>
                  <a:pt x="943766" y="1240789"/>
                </a:lnTo>
                <a:lnTo>
                  <a:pt x="885909" y="1231929"/>
                </a:lnTo>
                <a:lnTo>
                  <a:pt x="829245" y="1221830"/>
                </a:lnTo>
                <a:lnTo>
                  <a:pt x="773843" y="1210525"/>
                </a:lnTo>
                <a:lnTo>
                  <a:pt x="719772" y="1198048"/>
                </a:lnTo>
                <a:lnTo>
                  <a:pt x="667101" y="1184432"/>
                </a:lnTo>
                <a:lnTo>
                  <a:pt x="615897" y="1169709"/>
                </a:lnTo>
                <a:lnTo>
                  <a:pt x="566231" y="1153913"/>
                </a:lnTo>
                <a:lnTo>
                  <a:pt x="518171" y="1137077"/>
                </a:lnTo>
                <a:lnTo>
                  <a:pt x="471784" y="1119234"/>
                </a:lnTo>
                <a:lnTo>
                  <a:pt x="427141" y="1100418"/>
                </a:lnTo>
                <a:lnTo>
                  <a:pt x="384310" y="1080661"/>
                </a:lnTo>
                <a:lnTo>
                  <a:pt x="343359" y="1059997"/>
                </a:lnTo>
                <a:lnTo>
                  <a:pt x="304358" y="1038459"/>
                </a:lnTo>
                <a:lnTo>
                  <a:pt x="267375" y="1016080"/>
                </a:lnTo>
                <a:lnTo>
                  <a:pt x="232479" y="992892"/>
                </a:lnTo>
                <a:lnTo>
                  <a:pt x="199738" y="968931"/>
                </a:lnTo>
                <a:lnTo>
                  <a:pt x="169221" y="944227"/>
                </a:lnTo>
                <a:lnTo>
                  <a:pt x="115136" y="892729"/>
                </a:lnTo>
                <a:lnTo>
                  <a:pt x="70773" y="838663"/>
                </a:lnTo>
                <a:lnTo>
                  <a:pt x="36681" y="782293"/>
                </a:lnTo>
                <a:lnTo>
                  <a:pt x="13411" y="723887"/>
                </a:lnTo>
                <a:lnTo>
                  <a:pt x="1513" y="663708"/>
                </a:lnTo>
                <a:lnTo>
                  <a:pt x="0" y="633036"/>
                </a:lnTo>
                <a:close/>
              </a:path>
              <a:path w="2624454" h="1266189">
                <a:moveTo>
                  <a:pt x="1548291" y="630358"/>
                </a:moveTo>
                <a:lnTo>
                  <a:pt x="1551342" y="589145"/>
                </a:lnTo>
                <a:lnTo>
                  <a:pt x="1560268" y="549328"/>
                </a:lnTo>
                <a:lnTo>
                  <a:pt x="1574729" y="511173"/>
                </a:lnTo>
                <a:lnTo>
                  <a:pt x="1594384" y="474945"/>
                </a:lnTo>
                <a:lnTo>
                  <a:pt x="1618894" y="440909"/>
                </a:lnTo>
                <a:lnTo>
                  <a:pt x="1647918" y="409330"/>
                </a:lnTo>
                <a:lnTo>
                  <a:pt x="1681116" y="380472"/>
                </a:lnTo>
                <a:lnTo>
                  <a:pt x="1718147" y="354603"/>
                </a:lnTo>
                <a:lnTo>
                  <a:pt x="1758671" y="331985"/>
                </a:lnTo>
                <a:lnTo>
                  <a:pt x="1802349" y="312886"/>
                </a:lnTo>
                <a:lnTo>
                  <a:pt x="1848839" y="297569"/>
                </a:lnTo>
                <a:lnTo>
                  <a:pt x="1897802" y="286300"/>
                </a:lnTo>
                <a:lnTo>
                  <a:pt x="1948896" y="279344"/>
                </a:lnTo>
                <a:lnTo>
                  <a:pt x="2001783" y="276967"/>
                </a:lnTo>
                <a:lnTo>
                  <a:pt x="2054670" y="279344"/>
                </a:lnTo>
                <a:lnTo>
                  <a:pt x="2105765" y="286300"/>
                </a:lnTo>
                <a:lnTo>
                  <a:pt x="2154728" y="297569"/>
                </a:lnTo>
                <a:lnTo>
                  <a:pt x="2201218" y="312886"/>
                </a:lnTo>
                <a:lnTo>
                  <a:pt x="2244895" y="331985"/>
                </a:lnTo>
                <a:lnTo>
                  <a:pt x="2285420" y="354603"/>
                </a:lnTo>
                <a:lnTo>
                  <a:pt x="2322451" y="380472"/>
                </a:lnTo>
                <a:lnTo>
                  <a:pt x="2355649" y="409330"/>
                </a:lnTo>
                <a:lnTo>
                  <a:pt x="2384673" y="440909"/>
                </a:lnTo>
                <a:lnTo>
                  <a:pt x="2409183" y="474945"/>
                </a:lnTo>
                <a:lnTo>
                  <a:pt x="2428838" y="511173"/>
                </a:lnTo>
                <a:lnTo>
                  <a:pt x="2443299" y="549328"/>
                </a:lnTo>
                <a:lnTo>
                  <a:pt x="2452225" y="589145"/>
                </a:lnTo>
                <a:lnTo>
                  <a:pt x="2455276" y="630358"/>
                </a:lnTo>
                <a:lnTo>
                  <a:pt x="2452225" y="671570"/>
                </a:lnTo>
                <a:lnTo>
                  <a:pt x="2443299" y="711387"/>
                </a:lnTo>
                <a:lnTo>
                  <a:pt x="2428838" y="749542"/>
                </a:lnTo>
                <a:lnTo>
                  <a:pt x="2409183" y="785770"/>
                </a:lnTo>
                <a:lnTo>
                  <a:pt x="2384673" y="819806"/>
                </a:lnTo>
                <a:lnTo>
                  <a:pt x="2355649" y="851386"/>
                </a:lnTo>
                <a:lnTo>
                  <a:pt x="2322451" y="880243"/>
                </a:lnTo>
                <a:lnTo>
                  <a:pt x="2285420" y="906112"/>
                </a:lnTo>
                <a:lnTo>
                  <a:pt x="2244895" y="928730"/>
                </a:lnTo>
                <a:lnTo>
                  <a:pt x="2201218" y="947829"/>
                </a:lnTo>
                <a:lnTo>
                  <a:pt x="2154728" y="963146"/>
                </a:lnTo>
                <a:lnTo>
                  <a:pt x="2105765" y="974415"/>
                </a:lnTo>
                <a:lnTo>
                  <a:pt x="2054670" y="981371"/>
                </a:lnTo>
                <a:lnTo>
                  <a:pt x="2001783" y="983748"/>
                </a:lnTo>
                <a:lnTo>
                  <a:pt x="1948896" y="981371"/>
                </a:lnTo>
                <a:lnTo>
                  <a:pt x="1897802" y="974415"/>
                </a:lnTo>
                <a:lnTo>
                  <a:pt x="1848839" y="963146"/>
                </a:lnTo>
                <a:lnTo>
                  <a:pt x="1802349" y="947829"/>
                </a:lnTo>
                <a:lnTo>
                  <a:pt x="1758671" y="928730"/>
                </a:lnTo>
                <a:lnTo>
                  <a:pt x="1718147" y="906112"/>
                </a:lnTo>
                <a:lnTo>
                  <a:pt x="1681116" y="880243"/>
                </a:lnTo>
                <a:lnTo>
                  <a:pt x="1647918" y="851386"/>
                </a:lnTo>
                <a:lnTo>
                  <a:pt x="1618894" y="819806"/>
                </a:lnTo>
                <a:lnTo>
                  <a:pt x="1594384" y="785770"/>
                </a:lnTo>
                <a:lnTo>
                  <a:pt x="1574729" y="749542"/>
                </a:lnTo>
                <a:lnTo>
                  <a:pt x="1560268" y="711387"/>
                </a:lnTo>
                <a:lnTo>
                  <a:pt x="1551342" y="671570"/>
                </a:lnTo>
                <a:lnTo>
                  <a:pt x="1548291" y="630358"/>
                </a:lnTo>
                <a:close/>
              </a:path>
              <a:path w="2624454" h="1266189">
                <a:moveTo>
                  <a:pt x="656421" y="634218"/>
                </a:moveTo>
                <a:lnTo>
                  <a:pt x="658414" y="602384"/>
                </a:lnTo>
                <a:lnTo>
                  <a:pt x="664311" y="571101"/>
                </a:lnTo>
                <a:lnTo>
                  <a:pt x="687321" y="510438"/>
                </a:lnTo>
                <a:lnTo>
                  <a:pt x="724465" y="452740"/>
                </a:lnTo>
                <a:lnTo>
                  <a:pt x="774753" y="398517"/>
                </a:lnTo>
                <a:lnTo>
                  <a:pt x="804518" y="372869"/>
                </a:lnTo>
                <a:lnTo>
                  <a:pt x="837200" y="348280"/>
                </a:lnTo>
                <a:lnTo>
                  <a:pt x="872673" y="324816"/>
                </a:lnTo>
                <a:lnTo>
                  <a:pt x="910816" y="302539"/>
                </a:lnTo>
                <a:lnTo>
                  <a:pt x="951504" y="281514"/>
                </a:lnTo>
                <a:lnTo>
                  <a:pt x="994614" y="261805"/>
                </a:lnTo>
                <a:lnTo>
                  <a:pt x="1040023" y="243474"/>
                </a:lnTo>
                <a:lnTo>
                  <a:pt x="1087607" y="226587"/>
                </a:lnTo>
                <a:lnTo>
                  <a:pt x="1137243" y="211206"/>
                </a:lnTo>
                <a:lnTo>
                  <a:pt x="1188807" y="197396"/>
                </a:lnTo>
                <a:lnTo>
                  <a:pt x="1242176" y="185220"/>
                </a:lnTo>
                <a:lnTo>
                  <a:pt x="1297227" y="174742"/>
                </a:lnTo>
                <a:lnTo>
                  <a:pt x="1353835" y="166027"/>
                </a:lnTo>
                <a:lnTo>
                  <a:pt x="1411878" y="159137"/>
                </a:lnTo>
                <a:lnTo>
                  <a:pt x="1471231" y="154137"/>
                </a:lnTo>
                <a:lnTo>
                  <a:pt x="1531772" y="151090"/>
                </a:lnTo>
                <a:lnTo>
                  <a:pt x="1593377" y="150060"/>
                </a:lnTo>
                <a:lnTo>
                  <a:pt x="1654982" y="151090"/>
                </a:lnTo>
                <a:lnTo>
                  <a:pt x="1715524" y="154137"/>
                </a:lnTo>
                <a:lnTo>
                  <a:pt x="1774877" y="159137"/>
                </a:lnTo>
                <a:lnTo>
                  <a:pt x="1832920" y="166027"/>
                </a:lnTo>
                <a:lnTo>
                  <a:pt x="1889528" y="174742"/>
                </a:lnTo>
                <a:lnTo>
                  <a:pt x="1944578" y="185220"/>
                </a:lnTo>
                <a:lnTo>
                  <a:pt x="1997947" y="197396"/>
                </a:lnTo>
                <a:lnTo>
                  <a:pt x="2049511" y="211206"/>
                </a:lnTo>
                <a:lnTo>
                  <a:pt x="2099147" y="226587"/>
                </a:lnTo>
                <a:lnTo>
                  <a:pt x="2146731" y="243474"/>
                </a:lnTo>
                <a:lnTo>
                  <a:pt x="2192140" y="261805"/>
                </a:lnTo>
                <a:lnTo>
                  <a:pt x="2235251" y="281514"/>
                </a:lnTo>
                <a:lnTo>
                  <a:pt x="2275939" y="302539"/>
                </a:lnTo>
                <a:lnTo>
                  <a:pt x="2314082" y="324816"/>
                </a:lnTo>
                <a:lnTo>
                  <a:pt x="2349555" y="348280"/>
                </a:lnTo>
                <a:lnTo>
                  <a:pt x="2382236" y="372869"/>
                </a:lnTo>
                <a:lnTo>
                  <a:pt x="2412001" y="398517"/>
                </a:lnTo>
                <a:lnTo>
                  <a:pt x="2462290" y="452740"/>
                </a:lnTo>
                <a:lnTo>
                  <a:pt x="2499433" y="510438"/>
                </a:lnTo>
                <a:lnTo>
                  <a:pt x="2522444" y="571101"/>
                </a:lnTo>
                <a:lnTo>
                  <a:pt x="2530333" y="634218"/>
                </a:lnTo>
                <a:lnTo>
                  <a:pt x="2522444" y="697335"/>
                </a:lnTo>
                <a:lnTo>
                  <a:pt x="2499433" y="757998"/>
                </a:lnTo>
                <a:lnTo>
                  <a:pt x="2462290" y="815696"/>
                </a:lnTo>
                <a:lnTo>
                  <a:pt x="2412001" y="869918"/>
                </a:lnTo>
                <a:lnTo>
                  <a:pt x="2382236" y="895567"/>
                </a:lnTo>
                <a:lnTo>
                  <a:pt x="2349555" y="920155"/>
                </a:lnTo>
                <a:lnTo>
                  <a:pt x="2314082" y="943620"/>
                </a:lnTo>
                <a:lnTo>
                  <a:pt x="2275939" y="965896"/>
                </a:lnTo>
                <a:lnTo>
                  <a:pt x="2235251" y="986921"/>
                </a:lnTo>
                <a:lnTo>
                  <a:pt x="2192140" y="1006631"/>
                </a:lnTo>
                <a:lnTo>
                  <a:pt x="2146731" y="1024961"/>
                </a:lnTo>
                <a:lnTo>
                  <a:pt x="2099147" y="1041849"/>
                </a:lnTo>
                <a:lnTo>
                  <a:pt x="2049511" y="1057229"/>
                </a:lnTo>
                <a:lnTo>
                  <a:pt x="1997947" y="1071040"/>
                </a:lnTo>
                <a:lnTo>
                  <a:pt x="1944578" y="1083215"/>
                </a:lnTo>
                <a:lnTo>
                  <a:pt x="1889528" y="1093693"/>
                </a:lnTo>
                <a:lnTo>
                  <a:pt x="1832920" y="1102409"/>
                </a:lnTo>
                <a:lnTo>
                  <a:pt x="1774877" y="1109299"/>
                </a:lnTo>
                <a:lnTo>
                  <a:pt x="1715524" y="1114299"/>
                </a:lnTo>
                <a:lnTo>
                  <a:pt x="1654982" y="1117346"/>
                </a:lnTo>
                <a:lnTo>
                  <a:pt x="1593377" y="1118376"/>
                </a:lnTo>
                <a:lnTo>
                  <a:pt x="1531772" y="1117346"/>
                </a:lnTo>
                <a:lnTo>
                  <a:pt x="1471231" y="1114299"/>
                </a:lnTo>
                <a:lnTo>
                  <a:pt x="1411878" y="1109299"/>
                </a:lnTo>
                <a:lnTo>
                  <a:pt x="1353835" y="1102409"/>
                </a:lnTo>
                <a:lnTo>
                  <a:pt x="1297227" y="1093693"/>
                </a:lnTo>
                <a:lnTo>
                  <a:pt x="1242176" y="1083215"/>
                </a:lnTo>
                <a:lnTo>
                  <a:pt x="1188807" y="1071040"/>
                </a:lnTo>
                <a:lnTo>
                  <a:pt x="1137243" y="1057229"/>
                </a:lnTo>
                <a:lnTo>
                  <a:pt x="1087607" y="1041849"/>
                </a:lnTo>
                <a:lnTo>
                  <a:pt x="1040023" y="1024961"/>
                </a:lnTo>
                <a:lnTo>
                  <a:pt x="994614" y="1006631"/>
                </a:lnTo>
                <a:lnTo>
                  <a:pt x="951504" y="986921"/>
                </a:lnTo>
                <a:lnTo>
                  <a:pt x="910816" y="965896"/>
                </a:lnTo>
                <a:lnTo>
                  <a:pt x="872673" y="943620"/>
                </a:lnTo>
                <a:lnTo>
                  <a:pt x="837200" y="920155"/>
                </a:lnTo>
                <a:lnTo>
                  <a:pt x="804518" y="895567"/>
                </a:lnTo>
                <a:lnTo>
                  <a:pt x="774753" y="869918"/>
                </a:lnTo>
                <a:lnTo>
                  <a:pt x="724465" y="815696"/>
                </a:lnTo>
                <a:lnTo>
                  <a:pt x="687321" y="757998"/>
                </a:lnTo>
                <a:lnTo>
                  <a:pt x="664311" y="697335"/>
                </a:lnTo>
                <a:lnTo>
                  <a:pt x="658414" y="666051"/>
                </a:lnTo>
                <a:lnTo>
                  <a:pt x="656421" y="634218"/>
                </a:lnTo>
                <a:close/>
              </a:path>
            </a:pathLst>
          </a:custGeom>
          <a:ln w="8824">
            <a:solidFill>
              <a:srgbClr val="274E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92066" y="2332844"/>
            <a:ext cx="614951" cy="273906"/>
          </a:xfrm>
          <a:prstGeom prst="rect">
            <a:avLst/>
          </a:prstGeom>
        </p:spPr>
        <p:txBody>
          <a:bodyPr vert="horz" wrap="square" lIns="0" tIns="17003" rIns="0" bIns="0" rtlCol="0">
            <a:spAutoFit/>
          </a:bodyPr>
          <a:lstStyle/>
          <a:p>
            <a:pPr marL="18893" marR="7557">
              <a:lnSpc>
                <a:spcPct val="101800"/>
              </a:lnSpc>
              <a:spcBef>
                <a:spcPts val="134"/>
              </a:spcBef>
            </a:pPr>
            <a:r>
              <a:rPr sz="818" b="1" spc="-15" dirty="0">
                <a:solidFill>
                  <a:srgbClr val="1155CC"/>
                </a:solidFill>
                <a:latin typeface="Arial"/>
                <a:cs typeface="Arial"/>
              </a:rPr>
              <a:t>Artificial</a:t>
            </a:r>
            <a:r>
              <a:rPr sz="818" b="1" spc="744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818" b="1" spc="-15" dirty="0">
                <a:solidFill>
                  <a:srgbClr val="1155CC"/>
                </a:solidFill>
                <a:latin typeface="Arial"/>
                <a:cs typeface="Arial"/>
              </a:rPr>
              <a:t>Intelligence</a:t>
            </a:r>
            <a:endParaRPr sz="818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65465" y="2332844"/>
            <a:ext cx="481760" cy="273906"/>
          </a:xfrm>
          <a:prstGeom prst="rect">
            <a:avLst/>
          </a:prstGeom>
        </p:spPr>
        <p:txBody>
          <a:bodyPr vert="horz" wrap="square" lIns="0" tIns="17003" rIns="0" bIns="0" rtlCol="0">
            <a:spAutoFit/>
          </a:bodyPr>
          <a:lstStyle/>
          <a:p>
            <a:pPr marL="18893" marR="7557">
              <a:lnSpc>
                <a:spcPct val="101800"/>
              </a:lnSpc>
              <a:spcBef>
                <a:spcPts val="134"/>
              </a:spcBef>
            </a:pPr>
            <a:r>
              <a:rPr sz="818" b="1" spc="-15" dirty="0">
                <a:solidFill>
                  <a:srgbClr val="1155CC"/>
                </a:solidFill>
                <a:latin typeface="Arial"/>
                <a:cs typeface="Arial"/>
              </a:rPr>
              <a:t>Machine</a:t>
            </a:r>
            <a:r>
              <a:rPr sz="818" b="1" spc="744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818" b="1" spc="-15" dirty="0">
                <a:solidFill>
                  <a:srgbClr val="1155CC"/>
                </a:solidFill>
                <a:latin typeface="Arial"/>
                <a:cs typeface="Arial"/>
              </a:rPr>
              <a:t>Learning</a:t>
            </a:r>
            <a:endParaRPr sz="818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47481" y="2332846"/>
            <a:ext cx="481760" cy="273906"/>
          </a:xfrm>
          <a:prstGeom prst="rect">
            <a:avLst/>
          </a:prstGeom>
        </p:spPr>
        <p:txBody>
          <a:bodyPr vert="horz" wrap="square" lIns="0" tIns="17003" rIns="0" bIns="0" rtlCol="0">
            <a:spAutoFit/>
          </a:bodyPr>
          <a:lstStyle/>
          <a:p>
            <a:pPr marL="18893" marR="7557">
              <a:lnSpc>
                <a:spcPct val="101800"/>
              </a:lnSpc>
              <a:spcBef>
                <a:spcPts val="134"/>
              </a:spcBef>
            </a:pPr>
            <a:r>
              <a:rPr sz="818" b="1" spc="-30" dirty="0">
                <a:solidFill>
                  <a:srgbClr val="1155CC"/>
                </a:solidFill>
                <a:latin typeface="Arial"/>
                <a:cs typeface="Arial"/>
              </a:rPr>
              <a:t>Deep</a:t>
            </a:r>
            <a:r>
              <a:rPr sz="818" b="1" spc="744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818" b="1" spc="-15" dirty="0">
                <a:solidFill>
                  <a:srgbClr val="1155CC"/>
                </a:solidFill>
                <a:latin typeface="Arial"/>
                <a:cs typeface="Arial"/>
              </a:rPr>
              <a:t>Learning</a:t>
            </a:r>
            <a:endParaRPr sz="818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45236" y="4342282"/>
            <a:ext cx="5049037" cy="783894"/>
          </a:xfrm>
          <a:prstGeom prst="rect">
            <a:avLst/>
          </a:prstGeom>
        </p:spPr>
        <p:txBody>
          <a:bodyPr vert="horz" wrap="square" lIns="0" tIns="19837" rIns="0" bIns="0" rtlCol="0">
            <a:spAutoFit/>
          </a:bodyPr>
          <a:lstStyle/>
          <a:p>
            <a:pPr marL="18893">
              <a:spcBef>
                <a:spcPts val="156"/>
              </a:spcBef>
            </a:pPr>
            <a:r>
              <a:rPr sz="1488" dirty="0">
                <a:latin typeface="Arial MT"/>
                <a:cs typeface="Arial MT"/>
              </a:rPr>
              <a:t>Many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people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are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confused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what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these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terms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actually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mean.</a:t>
            </a:r>
            <a:endParaRPr sz="1488">
              <a:latin typeface="Arial MT"/>
              <a:cs typeface="Arial MT"/>
            </a:endParaRPr>
          </a:p>
          <a:p>
            <a:pPr>
              <a:spcBef>
                <a:spcPts val="625"/>
              </a:spcBef>
            </a:pPr>
            <a:endParaRPr sz="1488">
              <a:latin typeface="Arial MT"/>
              <a:cs typeface="Arial MT"/>
            </a:endParaRPr>
          </a:p>
          <a:p>
            <a:pPr marL="18893"/>
            <a:r>
              <a:rPr sz="1488" dirty="0">
                <a:latin typeface="Arial MT"/>
                <a:cs typeface="Arial MT"/>
              </a:rPr>
              <a:t>And what does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all this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have to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do with </a:t>
            </a:r>
            <a:r>
              <a:rPr sz="1488" spc="-15" dirty="0">
                <a:latin typeface="Arial MT"/>
                <a:cs typeface="Arial MT"/>
              </a:rPr>
              <a:t>statistics?</a:t>
            </a:r>
            <a:endParaRPr sz="1488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15418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144000" cy="5133975"/>
            </a:xfrm>
            <a:custGeom>
              <a:avLst/>
              <a:gdLst/>
              <a:ahLst/>
              <a:cxnLst/>
              <a:rect l="l" t="t" r="r" b="b"/>
              <a:pathLst>
                <a:path w="9144000" h="5133975">
                  <a:moveTo>
                    <a:pt x="9144000" y="0"/>
                  </a:moveTo>
                  <a:lnTo>
                    <a:pt x="0" y="0"/>
                  </a:lnTo>
                  <a:lnTo>
                    <a:pt x="0" y="5133975"/>
                  </a:lnTo>
                  <a:lnTo>
                    <a:pt x="9144000" y="513397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086286"/>
              <a:ext cx="9144000" cy="13811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5124450"/>
              <a:ext cx="9144000" cy="47625"/>
            </a:xfrm>
            <a:custGeom>
              <a:avLst/>
              <a:gdLst/>
              <a:ahLst/>
              <a:cxnLst/>
              <a:rect l="l" t="t" r="r" b="b"/>
              <a:pathLst>
                <a:path w="9144000" h="47625">
                  <a:moveTo>
                    <a:pt x="9144000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9144000" y="4762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100" y="4181411"/>
              <a:ext cx="5767451" cy="6143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53000" y="276225"/>
              <a:ext cx="3981450" cy="2390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564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Hierarchical Clustering</a:t>
            </a:r>
            <a:endParaRPr lang="en-US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D60093"/>
                </a:solidFill>
              </a:rPr>
              <a:t>Key operation: </a:t>
            </a:r>
            <a:r>
              <a:rPr lang="en-US" b="1" dirty="0" smtClean="0">
                <a:solidFill>
                  <a:schemeClr val="accent3"/>
                </a:solidFill>
              </a:rPr>
              <a:t/>
            </a:r>
            <a:br>
              <a:rPr lang="en-US" b="1" dirty="0" smtClean="0">
                <a:solidFill>
                  <a:schemeClr val="accent3"/>
                </a:solidFill>
              </a:rPr>
            </a:br>
            <a:r>
              <a:rPr lang="en-US" b="1" dirty="0" smtClean="0"/>
              <a:t>Repeatedly combine </a:t>
            </a:r>
            <a:br>
              <a:rPr lang="en-US" b="1" dirty="0" smtClean="0"/>
            </a:br>
            <a:r>
              <a:rPr lang="en-US" b="1" dirty="0" smtClean="0"/>
              <a:t>two nearest clusters</a:t>
            </a:r>
          </a:p>
          <a:p>
            <a:pPr lvl="2"/>
            <a:endParaRPr lang="en-US" dirty="0" smtClean="0"/>
          </a:p>
          <a:p>
            <a:r>
              <a:rPr lang="en-US" b="1" dirty="0" smtClean="0">
                <a:solidFill>
                  <a:srgbClr val="0000FF"/>
                </a:solidFill>
              </a:rPr>
              <a:t>Three important questions:</a:t>
            </a:r>
          </a:p>
          <a:p>
            <a:pPr lvl="1"/>
            <a:r>
              <a:rPr lang="en-US" b="1" dirty="0" smtClean="0"/>
              <a:t>1)</a:t>
            </a:r>
            <a:r>
              <a:rPr lang="en-US" dirty="0" smtClean="0"/>
              <a:t> How do you represent a cluster of more </a:t>
            </a:r>
            <a:br>
              <a:rPr lang="en-US" dirty="0" smtClean="0"/>
            </a:br>
            <a:r>
              <a:rPr lang="en-US" dirty="0" smtClean="0"/>
              <a:t>than one point?</a:t>
            </a:r>
          </a:p>
          <a:p>
            <a:pPr lvl="1"/>
            <a:r>
              <a:rPr lang="en-US" b="1" dirty="0" smtClean="0"/>
              <a:t>2)</a:t>
            </a:r>
            <a:r>
              <a:rPr lang="en-US" dirty="0" smtClean="0"/>
              <a:t> How do you determine the “nearness” of clusters?</a:t>
            </a:r>
          </a:p>
          <a:p>
            <a:pPr lvl="1"/>
            <a:r>
              <a:rPr lang="en-US" b="1" dirty="0" smtClean="0"/>
              <a:t>3)</a:t>
            </a:r>
            <a:r>
              <a:rPr lang="en-US" dirty="0" smtClean="0"/>
              <a:t> When to stop combining clusters?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5AAD7-AE9A-4B67-BF02-47A6EAD9A973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2" name="Picture 4" descr="http://www.mathworks.com/help/toolbox/stats/dendrogram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1218145"/>
            <a:ext cx="3048000" cy="18298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527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</a:t>
            </a:r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686800" cy="5410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D60093"/>
                </a:solidFill>
              </a:rPr>
              <a:t>Key operation: </a:t>
            </a:r>
            <a:r>
              <a:rPr lang="en-US" b="1" dirty="0" smtClean="0"/>
              <a:t>Repeatedly </a:t>
            </a:r>
            <a:r>
              <a:rPr lang="en-US" b="1" dirty="0"/>
              <a:t>combine </a:t>
            </a:r>
            <a:r>
              <a:rPr lang="en-US" b="1" dirty="0" smtClean="0"/>
              <a:t>two </a:t>
            </a:r>
            <a:r>
              <a:rPr lang="en-US" b="1" dirty="0"/>
              <a:t>nearest </a:t>
            </a:r>
            <a:r>
              <a:rPr lang="en-US" b="1" dirty="0" smtClean="0"/>
              <a:t>clusters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(1</a:t>
            </a:r>
            <a:r>
              <a:rPr lang="en-US" b="1" dirty="0">
                <a:solidFill>
                  <a:srgbClr val="0000FF"/>
                </a:solidFill>
              </a:rPr>
              <a:t>) How </a:t>
            </a:r>
            <a:r>
              <a:rPr lang="en-US" b="1" dirty="0" smtClean="0">
                <a:solidFill>
                  <a:srgbClr val="0000FF"/>
                </a:solidFill>
              </a:rPr>
              <a:t>to </a:t>
            </a:r>
            <a:r>
              <a:rPr lang="en-US" b="1" dirty="0">
                <a:solidFill>
                  <a:srgbClr val="0000FF"/>
                </a:solidFill>
              </a:rPr>
              <a:t>represent a cluster of </a:t>
            </a:r>
            <a:r>
              <a:rPr lang="en-US" b="1" dirty="0" smtClean="0">
                <a:solidFill>
                  <a:srgbClr val="0000FF"/>
                </a:solidFill>
              </a:rPr>
              <a:t>many points?</a:t>
            </a:r>
            <a:endParaRPr lang="en-US" b="1" dirty="0">
              <a:solidFill>
                <a:srgbClr val="0000FF"/>
              </a:solidFill>
            </a:endParaRP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Key problem: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As you merge clusters, how do you represent the “location” of each cluster, to tell which pair of clusters is closest?</a:t>
            </a:r>
          </a:p>
          <a:p>
            <a:r>
              <a:rPr lang="en-US" b="1" dirty="0" smtClean="0">
                <a:solidFill>
                  <a:srgbClr val="008000"/>
                </a:solidFill>
              </a:rPr>
              <a:t>Euclidean case: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/>
              <a:t>each cluster has </a:t>
            </a:r>
            <a:r>
              <a:rPr lang="en-US" dirty="0" smtClean="0"/>
              <a:t>a </a:t>
            </a:r>
            <a:br>
              <a:rPr lang="en-US" dirty="0" smtClean="0"/>
            </a:br>
            <a:r>
              <a:rPr lang="en-US" b="1" i="1" dirty="0" smtClean="0">
                <a:solidFill>
                  <a:srgbClr val="FF0066"/>
                </a:solidFill>
              </a:rPr>
              <a:t>centroid</a:t>
            </a:r>
            <a:r>
              <a:rPr lang="en-US" dirty="0" smtClean="0">
                <a:solidFill>
                  <a:srgbClr val="FF0066"/>
                </a:solidFill>
              </a:rPr>
              <a:t> </a:t>
            </a:r>
            <a:r>
              <a:rPr lang="en-US" dirty="0"/>
              <a:t>= average of its </a:t>
            </a:r>
            <a:r>
              <a:rPr lang="en-US" dirty="0" smtClean="0"/>
              <a:t>(data)points</a:t>
            </a:r>
          </a:p>
          <a:p>
            <a:r>
              <a:rPr lang="en-US" b="1" dirty="0">
                <a:solidFill>
                  <a:srgbClr val="0000FF"/>
                </a:solidFill>
              </a:rPr>
              <a:t>(</a:t>
            </a:r>
            <a:r>
              <a:rPr lang="en-US" b="1" dirty="0" smtClean="0">
                <a:solidFill>
                  <a:srgbClr val="0000FF"/>
                </a:solidFill>
              </a:rPr>
              <a:t>2</a:t>
            </a:r>
            <a:r>
              <a:rPr lang="en-US" b="1" dirty="0">
                <a:solidFill>
                  <a:srgbClr val="0000FF"/>
                </a:solidFill>
              </a:rPr>
              <a:t>) How </a:t>
            </a:r>
            <a:r>
              <a:rPr lang="en-US" b="1" dirty="0" smtClean="0">
                <a:solidFill>
                  <a:srgbClr val="0000FF"/>
                </a:solidFill>
              </a:rPr>
              <a:t>to determine “</a:t>
            </a:r>
            <a:r>
              <a:rPr lang="en-US" b="1" dirty="0">
                <a:solidFill>
                  <a:srgbClr val="0000FF"/>
                </a:solidFill>
              </a:rPr>
              <a:t>nearness” of clusters?</a:t>
            </a:r>
          </a:p>
          <a:p>
            <a:pPr lvl="1"/>
            <a:r>
              <a:rPr lang="en-US" dirty="0" smtClean="0"/>
              <a:t>Measure cluster </a:t>
            </a:r>
            <a:r>
              <a:rPr lang="en-US" dirty="0"/>
              <a:t>distances by distances of </a:t>
            </a:r>
            <a:r>
              <a:rPr lang="en-US" dirty="0" smtClean="0"/>
              <a:t>centroids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0D71-7600-4E70-9746-66CD11735245}" type="slidenum">
              <a:rPr lang="en-US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4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44CA-D531-47DB-9E33-B16569C64FBD}" type="slidenum">
              <a:rPr lang="en-US"/>
              <a:pPr/>
              <a:t>43</a:t>
            </a:fld>
            <a:endParaRPr 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Hierarchical clustering</a:t>
            </a:r>
            <a:endParaRPr lang="en-US" dirty="0"/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593725" y="1787525"/>
            <a:ext cx="5416868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		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charset="0"/>
              </a:rPr>
              <a:t>(5,3)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charset="0"/>
              </a:rPr>
              <a:t>					o</a:t>
            </a:r>
          </a:p>
          <a:p>
            <a:r>
              <a:rPr lang="en-US" dirty="0">
                <a:latin typeface="Times New Roman" charset="0"/>
              </a:rPr>
              <a:t>	 </a:t>
            </a:r>
            <a:r>
              <a:rPr lang="en-US" dirty="0">
                <a:solidFill>
                  <a:srgbClr val="0070C0"/>
                </a:solidFill>
                <a:latin typeface="Times New Roman" charset="0"/>
              </a:rPr>
              <a:t> (1,2)</a:t>
            </a:r>
          </a:p>
          <a:p>
            <a:r>
              <a:rPr lang="en-US" dirty="0">
                <a:solidFill>
                  <a:srgbClr val="0070C0"/>
                </a:solidFill>
                <a:latin typeface="Times New Roman" charset="0"/>
              </a:rPr>
              <a:t>	o</a:t>
            </a:r>
          </a:p>
          <a:p>
            <a:endParaRPr lang="en-US" dirty="0">
              <a:latin typeface="Times New Roman" charset="0"/>
            </a:endParaRPr>
          </a:p>
          <a:p>
            <a:r>
              <a:rPr lang="en-US" dirty="0">
                <a:latin typeface="Times New Roman" charset="0"/>
              </a:rPr>
              <a:t>		</a:t>
            </a:r>
            <a:r>
              <a:rPr lang="en-US" dirty="0">
                <a:solidFill>
                  <a:srgbClr val="0070C0"/>
                </a:solidFill>
                <a:latin typeface="Times New Roman" charset="0"/>
              </a:rPr>
              <a:t>o  (2,1)	</a:t>
            </a:r>
            <a:r>
              <a:rPr lang="en-US" dirty="0">
                <a:latin typeface="Times New Roman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Times New Roman" charset="0"/>
              </a:rPr>
              <a:t>o  (4,1)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C00000"/>
                </a:solidFill>
                <a:latin typeface="Times New Roman" charset="0"/>
              </a:rPr>
              <a:t>       o  </a:t>
            </a:r>
            <a:r>
              <a:rPr lang="en-US" dirty="0">
                <a:solidFill>
                  <a:srgbClr val="C00000"/>
                </a:solidFill>
                <a:latin typeface="Times New Roman" charset="0"/>
              </a:rPr>
              <a:t>(0,0</a:t>
            </a:r>
            <a:r>
              <a:rPr lang="en-US" dirty="0" smtClean="0">
                <a:solidFill>
                  <a:srgbClr val="C00000"/>
                </a:solidFill>
                <a:latin typeface="Times New Roman" charset="0"/>
              </a:rPr>
              <a:t>)</a:t>
            </a:r>
            <a:r>
              <a:rPr lang="en-US" dirty="0">
                <a:latin typeface="Times New Roman" charset="0"/>
              </a:rPr>
              <a:t>				</a:t>
            </a:r>
            <a:r>
              <a:rPr lang="en-US" dirty="0">
                <a:solidFill>
                  <a:srgbClr val="00B050"/>
                </a:solidFill>
                <a:latin typeface="Times New Roman" charset="0"/>
              </a:rPr>
              <a:t>o (5,0)</a:t>
            </a:r>
          </a:p>
          <a:p>
            <a:r>
              <a:rPr lang="en-US" dirty="0">
                <a:solidFill>
                  <a:srgbClr val="00B050"/>
                </a:solidFill>
                <a:latin typeface="Times New Roman" charset="0"/>
              </a:rPr>
              <a:t>			</a:t>
            </a:r>
            <a:r>
              <a:rPr lang="en-US" dirty="0" smtClean="0">
                <a:solidFill>
                  <a:srgbClr val="00B050"/>
                </a:solidFill>
                <a:latin typeface="Times New Roman" charset="0"/>
              </a:rPr>
              <a:t>		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0489" name="Oval 9"/>
          <p:cNvSpPr>
            <a:spLocks noChangeArrowheads="1"/>
          </p:cNvSpPr>
          <p:nvPr/>
        </p:nvSpPr>
        <p:spPr bwMode="auto">
          <a:xfrm>
            <a:off x="1316515" y="2263966"/>
            <a:ext cx="1676400" cy="1676400"/>
          </a:xfrm>
          <a:prstGeom prst="ellipse">
            <a:avLst/>
          </a:prstGeom>
          <a:noFill/>
          <a:ln w="9525">
            <a:solidFill>
              <a:srgbClr val="007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charset="0"/>
            </a:endParaRPr>
          </a:p>
        </p:txBody>
      </p:sp>
      <p:sp>
        <p:nvSpPr>
          <p:cNvPr id="20491" name="Text Box 11"/>
          <p:cNvSpPr txBox="1">
            <a:spLocks noChangeArrowheads="1"/>
          </p:cNvSpPr>
          <p:nvPr/>
        </p:nvSpPr>
        <p:spPr bwMode="auto">
          <a:xfrm>
            <a:off x="1944882" y="2863468"/>
            <a:ext cx="11464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Times New Roman" charset="0"/>
              </a:rPr>
              <a:t>x</a:t>
            </a:r>
            <a:r>
              <a:rPr lang="en-US" dirty="0">
                <a:solidFill>
                  <a:srgbClr val="0070C0"/>
                </a:solidFill>
                <a:latin typeface="Times New Roman" charset="0"/>
              </a:rPr>
              <a:t> (1.5,1.5)</a:t>
            </a:r>
          </a:p>
        </p:txBody>
      </p:sp>
      <p:sp>
        <p:nvSpPr>
          <p:cNvPr id="20492" name="Oval 12"/>
          <p:cNvSpPr>
            <a:spLocks noChangeArrowheads="1"/>
          </p:cNvSpPr>
          <p:nvPr/>
        </p:nvSpPr>
        <p:spPr bwMode="auto">
          <a:xfrm>
            <a:off x="4114800" y="2971800"/>
            <a:ext cx="1676400" cy="1676400"/>
          </a:xfrm>
          <a:prstGeom prst="ellipse">
            <a:avLst/>
          </a:prstGeom>
          <a:noFill/>
          <a:ln w="9525">
            <a:solidFill>
              <a:srgbClr val="00B05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4762315" y="3471169"/>
            <a:ext cx="11464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charset="0"/>
              </a:rPr>
              <a:t>x</a:t>
            </a:r>
            <a:r>
              <a:rPr lang="en-US" dirty="0">
                <a:solidFill>
                  <a:srgbClr val="00B050"/>
                </a:solidFill>
                <a:latin typeface="Times New Roman" charset="0"/>
              </a:rPr>
              <a:t> (4.5,0.5)</a:t>
            </a:r>
          </a:p>
        </p:txBody>
      </p:sp>
      <p:sp>
        <p:nvSpPr>
          <p:cNvPr id="20494" name="Oval 14"/>
          <p:cNvSpPr>
            <a:spLocks noChangeArrowheads="1"/>
          </p:cNvSpPr>
          <p:nvPr/>
        </p:nvSpPr>
        <p:spPr bwMode="auto">
          <a:xfrm>
            <a:off x="457200" y="2133600"/>
            <a:ext cx="3048000" cy="2743200"/>
          </a:xfrm>
          <a:prstGeom prst="ellips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496" name="Text Box 16"/>
          <p:cNvSpPr txBox="1">
            <a:spLocks noChangeArrowheads="1"/>
          </p:cNvSpPr>
          <p:nvPr/>
        </p:nvSpPr>
        <p:spPr bwMode="auto">
          <a:xfrm>
            <a:off x="1600200" y="3200400"/>
            <a:ext cx="8002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charset="0"/>
              </a:rPr>
              <a:t>x (1,1)</a:t>
            </a:r>
          </a:p>
        </p:txBody>
      </p:sp>
      <p:sp>
        <p:nvSpPr>
          <p:cNvPr id="20497" name="Oval 17"/>
          <p:cNvSpPr>
            <a:spLocks noChangeArrowheads="1"/>
          </p:cNvSpPr>
          <p:nvPr/>
        </p:nvSpPr>
        <p:spPr bwMode="auto">
          <a:xfrm>
            <a:off x="4038600" y="1447800"/>
            <a:ext cx="2286000" cy="3581400"/>
          </a:xfrm>
          <a:prstGeom prst="ellipse">
            <a:avLst/>
          </a:prstGeom>
          <a:noFill/>
          <a:ln w="9525">
            <a:solidFill>
              <a:schemeClr val="accent3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498" name="Text Box 18"/>
          <p:cNvSpPr txBox="1">
            <a:spLocks noChangeArrowheads="1"/>
          </p:cNvSpPr>
          <p:nvPr/>
        </p:nvSpPr>
        <p:spPr bwMode="auto">
          <a:xfrm>
            <a:off x="4998353" y="2917567"/>
            <a:ext cx="11464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Times New Roman" charset="0"/>
              </a:rPr>
              <a:t>x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charset="0"/>
              </a:rPr>
              <a:t> (4.7,1.3)</a:t>
            </a:r>
          </a:p>
        </p:txBody>
      </p:sp>
      <p:sp>
        <p:nvSpPr>
          <p:cNvPr id="13" name="Oval 12"/>
          <p:cNvSpPr/>
          <p:nvPr/>
        </p:nvSpPr>
        <p:spPr>
          <a:xfrm>
            <a:off x="6781800" y="6019801"/>
            <a:ext cx="152400" cy="152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216966" y="6019801"/>
            <a:ext cx="152400" cy="152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400800" y="6019801"/>
            <a:ext cx="152400" cy="152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099234" y="6019801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534400" y="6019801"/>
            <a:ext cx="152400" cy="152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718234" y="6019801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Elbow Connector 25"/>
          <p:cNvCxnSpPr>
            <a:stCxn id="15" idx="0"/>
          </p:cNvCxnSpPr>
          <p:nvPr/>
        </p:nvCxnSpPr>
        <p:spPr>
          <a:xfrm rot="5400000" flipH="1" flipV="1">
            <a:off x="6324600" y="5334001"/>
            <a:ext cx="838200" cy="53340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3" idx="0"/>
          </p:cNvCxnSpPr>
          <p:nvPr/>
        </p:nvCxnSpPr>
        <p:spPr>
          <a:xfrm rot="5400000" flipH="1" flipV="1">
            <a:off x="6705600" y="5715001"/>
            <a:ext cx="457200" cy="152400"/>
          </a:xfrm>
          <a:prstGeom prst="bentConnector3">
            <a:avLst>
              <a:gd name="adj1" fmla="val 4277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4" idx="0"/>
          </p:cNvCxnSpPr>
          <p:nvPr/>
        </p:nvCxnSpPr>
        <p:spPr>
          <a:xfrm rot="16200000" flipV="1">
            <a:off x="6961283" y="5687918"/>
            <a:ext cx="381000" cy="28276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18" idx="0"/>
          </p:cNvCxnSpPr>
          <p:nvPr/>
        </p:nvCxnSpPr>
        <p:spPr>
          <a:xfrm rot="5400000" flipH="1" flipV="1">
            <a:off x="7669117" y="5764118"/>
            <a:ext cx="381000" cy="130366"/>
          </a:xfrm>
          <a:prstGeom prst="bentConnector3">
            <a:avLst>
              <a:gd name="adj1" fmla="val 7602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6" idx="0"/>
          </p:cNvCxnSpPr>
          <p:nvPr/>
        </p:nvCxnSpPr>
        <p:spPr>
          <a:xfrm rot="16200000" flipV="1">
            <a:off x="7745317" y="5589684"/>
            <a:ext cx="609600" cy="250634"/>
          </a:xfrm>
          <a:prstGeom prst="bentConnector3">
            <a:avLst>
              <a:gd name="adj1" fmla="val 4819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7" idx="0"/>
          </p:cNvCxnSpPr>
          <p:nvPr/>
        </p:nvCxnSpPr>
        <p:spPr>
          <a:xfrm rot="16200000" flipV="1">
            <a:off x="7810500" y="5219701"/>
            <a:ext cx="914400" cy="685800"/>
          </a:xfrm>
          <a:prstGeom prst="bentConnector3">
            <a:avLst>
              <a:gd name="adj1" fmla="val 6325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 rot="5400000" flipH="1" flipV="1">
            <a:off x="6858000" y="4876801"/>
            <a:ext cx="762000" cy="45720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 rot="16200000" flipV="1">
            <a:off x="7391400" y="4800601"/>
            <a:ext cx="609600" cy="457200"/>
          </a:xfrm>
          <a:prstGeom prst="bentConnector3">
            <a:avLst>
              <a:gd name="adj1" fmla="val 3734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154692" y="5562600"/>
            <a:ext cx="18357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Data:</a:t>
            </a:r>
          </a:p>
          <a:p>
            <a:r>
              <a:rPr lang="en-US" sz="2000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000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… data point</a:t>
            </a:r>
          </a:p>
          <a:p>
            <a:r>
              <a:rPr lang="en-US" sz="2000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000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… centroid</a:t>
            </a:r>
            <a:endParaRPr lang="en-US" sz="2000" dirty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85872" y="6303994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Dendrogram</a:t>
            </a:r>
            <a:endParaRPr lang="en-US" sz="2000" b="1" dirty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676400" y="2819400"/>
            <a:ext cx="914400" cy="565666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434838" y="3392758"/>
            <a:ext cx="822962" cy="493442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676400" y="2863468"/>
            <a:ext cx="76200" cy="52929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1752600" y="3392758"/>
            <a:ext cx="765516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1143000" y="3392758"/>
            <a:ext cx="609600" cy="493442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5152398" y="2329739"/>
            <a:ext cx="150755" cy="78031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434838" y="3128113"/>
            <a:ext cx="717560" cy="224688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5152398" y="3128113"/>
            <a:ext cx="183151" cy="712388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70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9" grpId="0" animBg="1" autoUpdateAnimBg="0"/>
      <p:bldP spid="20491" grpId="0" autoUpdateAnimBg="0"/>
      <p:bldP spid="20492" grpId="0" animBg="1"/>
      <p:bldP spid="20493" grpId="0" autoUpdateAnimBg="0"/>
      <p:bldP spid="20494" grpId="0" animBg="1"/>
      <p:bldP spid="20496" grpId="0" autoUpdateAnimBg="0"/>
      <p:bldP spid="20497" grpId="0" animBg="1"/>
      <p:bldP spid="20498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in the Non-Euclidean Case?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458200" cy="5257801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r>
              <a:rPr lang="en-US" b="1" dirty="0" smtClean="0">
                <a:solidFill>
                  <a:srgbClr val="0000FF"/>
                </a:solidFill>
              </a:rPr>
              <a:t>What about the Non-Euclidean case?</a:t>
            </a:r>
          </a:p>
          <a:p>
            <a:r>
              <a:rPr lang="en-US" dirty="0" smtClean="0"/>
              <a:t>The </a:t>
            </a:r>
            <a:r>
              <a:rPr lang="en-US" dirty="0"/>
              <a:t>only “locations” we can talk about are the points </a:t>
            </a:r>
            <a:r>
              <a:rPr lang="en-US" dirty="0" smtClean="0"/>
              <a:t>themselves</a:t>
            </a:r>
            <a:endParaRPr lang="en-US" dirty="0"/>
          </a:p>
          <a:p>
            <a:pPr lvl="1"/>
            <a:r>
              <a:rPr lang="en-US" dirty="0" smtClean="0"/>
              <a:t>i.e</a:t>
            </a:r>
            <a:r>
              <a:rPr lang="en-US" dirty="0"/>
              <a:t>., there is no “average” of two </a:t>
            </a:r>
            <a:r>
              <a:rPr lang="en-US" dirty="0" smtClean="0"/>
              <a:t>points</a:t>
            </a:r>
          </a:p>
          <a:p>
            <a:pPr lvl="8"/>
            <a:endParaRPr lang="en-US" dirty="0" smtClean="0"/>
          </a:p>
          <a:p>
            <a:r>
              <a:rPr lang="en-US" b="1" dirty="0" smtClean="0">
                <a:solidFill>
                  <a:srgbClr val="008000"/>
                </a:solidFill>
              </a:rPr>
              <a:t>Approach 1: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(1) How to represent a cluster of many </a:t>
            </a:r>
            <a:r>
              <a:rPr lang="en-US" b="1" dirty="0" smtClean="0">
                <a:solidFill>
                  <a:srgbClr val="0000FF"/>
                </a:solidFill>
              </a:rPr>
              <a:t>points?</a:t>
            </a:r>
            <a:br>
              <a:rPr lang="en-US" b="1" dirty="0" smtClean="0">
                <a:solidFill>
                  <a:srgbClr val="0000FF"/>
                </a:solidFill>
              </a:rPr>
            </a:br>
            <a:r>
              <a:rPr lang="en-US" b="1" i="1" dirty="0" err="1" smtClean="0">
                <a:solidFill>
                  <a:srgbClr val="FF0066"/>
                </a:solidFill>
              </a:rPr>
              <a:t>clustroid</a:t>
            </a:r>
            <a:r>
              <a:rPr lang="en-US" dirty="0" smtClean="0"/>
              <a:t>  </a:t>
            </a:r>
            <a:r>
              <a:rPr lang="en-US" dirty="0"/>
              <a:t>= </a:t>
            </a:r>
            <a:r>
              <a:rPr lang="en-US" dirty="0" smtClean="0"/>
              <a:t>(data)point </a:t>
            </a:r>
            <a:r>
              <a:rPr lang="en-US" dirty="0"/>
              <a:t>“</a:t>
            </a:r>
            <a:r>
              <a:rPr lang="en-US" b="1" i="1" u="sng" dirty="0"/>
              <a:t>closest</a:t>
            </a:r>
            <a:r>
              <a:rPr lang="en-US" dirty="0"/>
              <a:t>” to other </a:t>
            </a:r>
            <a:r>
              <a:rPr lang="en-US" dirty="0" smtClean="0"/>
              <a:t>points</a:t>
            </a:r>
            <a:endParaRPr lang="en-US" dirty="0"/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(2</a:t>
            </a:r>
            <a:r>
              <a:rPr lang="en-US" b="1" dirty="0">
                <a:solidFill>
                  <a:srgbClr val="0000FF"/>
                </a:solidFill>
              </a:rPr>
              <a:t>) How do you determine the “nearness” of </a:t>
            </a:r>
            <a:r>
              <a:rPr lang="en-US" b="1" dirty="0" smtClean="0">
                <a:solidFill>
                  <a:srgbClr val="0000FF"/>
                </a:solidFill>
              </a:rPr>
              <a:t>clusters? </a:t>
            </a:r>
            <a:r>
              <a:rPr lang="en-US" dirty="0" smtClean="0"/>
              <a:t>Treat </a:t>
            </a:r>
            <a:r>
              <a:rPr lang="en-US" dirty="0" err="1"/>
              <a:t>clustroid</a:t>
            </a:r>
            <a:r>
              <a:rPr lang="en-US" dirty="0"/>
              <a:t> as if it were centroid, when computing </a:t>
            </a:r>
            <a:r>
              <a:rPr lang="en-US" dirty="0" smtClean="0"/>
              <a:t>inter-cluster distances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32BFC-E37F-4B2E-9EB5-847D7F457039}" type="slidenum">
              <a:rPr lang="en-US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1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“Closest” Point?</a:t>
            </a: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1"/>
            <a:ext cx="8458200" cy="3886200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(1) How to represent a cluster of many points?</a:t>
            </a:r>
            <a:br>
              <a:rPr lang="en-US" b="1" dirty="0">
                <a:solidFill>
                  <a:srgbClr val="0000FF"/>
                </a:solidFill>
              </a:rPr>
            </a:br>
            <a:r>
              <a:rPr lang="en-US" b="1" i="1" dirty="0" err="1" smtClean="0">
                <a:solidFill>
                  <a:srgbClr val="FF0066"/>
                </a:solidFill>
              </a:rPr>
              <a:t>clustroid</a:t>
            </a:r>
            <a:r>
              <a:rPr lang="en-US" dirty="0" smtClean="0"/>
              <a:t>  </a:t>
            </a:r>
            <a:r>
              <a:rPr lang="en-US" dirty="0"/>
              <a:t>= point “</a:t>
            </a:r>
            <a:r>
              <a:rPr lang="en-US" b="1" i="1" u="sng" dirty="0"/>
              <a:t>closest</a:t>
            </a:r>
            <a:r>
              <a:rPr lang="en-US" dirty="0"/>
              <a:t>” to other </a:t>
            </a:r>
            <a:r>
              <a:rPr lang="en-US" dirty="0" smtClean="0"/>
              <a:t>points</a:t>
            </a:r>
          </a:p>
          <a:p>
            <a:r>
              <a:rPr lang="en-US" b="1" dirty="0" smtClean="0">
                <a:solidFill>
                  <a:srgbClr val="008000"/>
                </a:solidFill>
              </a:rPr>
              <a:t>Possible meanings of “closest”:</a:t>
            </a:r>
          </a:p>
          <a:p>
            <a:pPr lvl="1"/>
            <a:r>
              <a:rPr lang="en-US" dirty="0" smtClean="0"/>
              <a:t>Smallest maximum distance to other points</a:t>
            </a:r>
          </a:p>
          <a:p>
            <a:pPr lvl="1"/>
            <a:r>
              <a:rPr lang="en-US" dirty="0" smtClean="0"/>
              <a:t>Smallest average distance to other points</a:t>
            </a:r>
          </a:p>
          <a:p>
            <a:pPr lvl="1"/>
            <a:r>
              <a:rPr lang="en-US" dirty="0" smtClean="0"/>
              <a:t>Smallest sum of squares of distances to other points</a:t>
            </a:r>
          </a:p>
          <a:p>
            <a:pPr lvl="2"/>
            <a:r>
              <a:rPr lang="en-US" dirty="0" smtClean="0"/>
              <a:t>For distance metric </a:t>
            </a:r>
            <a:r>
              <a:rPr lang="en-US" b="1" i="1" dirty="0" smtClean="0"/>
              <a:t>d</a:t>
            </a:r>
            <a:r>
              <a:rPr lang="en-US" dirty="0" smtClean="0"/>
              <a:t> </a:t>
            </a:r>
            <a:r>
              <a:rPr lang="en-US" dirty="0" err="1" smtClean="0"/>
              <a:t>clustroid</a:t>
            </a:r>
            <a:r>
              <a:rPr lang="en-US" dirty="0" smtClean="0"/>
              <a:t> </a:t>
            </a:r>
            <a:r>
              <a:rPr lang="en-US" b="1" i="1" dirty="0" smtClean="0"/>
              <a:t>c</a:t>
            </a:r>
            <a:r>
              <a:rPr lang="en-US" dirty="0" smtClean="0"/>
              <a:t> of cluster </a:t>
            </a:r>
            <a:r>
              <a:rPr lang="en-US" b="1" i="1" dirty="0" smtClean="0"/>
              <a:t>C</a:t>
            </a:r>
            <a:r>
              <a:rPr lang="en-US" dirty="0" smtClean="0"/>
              <a:t> is:</a:t>
            </a:r>
          </a:p>
          <a:p>
            <a:pPr lvl="1"/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5926-0DFA-4D2E-9C2E-D507C4436771}" type="slidenum">
              <a:rPr lang="en-US" smtClean="0"/>
              <a:pPr/>
              <a:t>45</a:t>
            </a:fld>
            <a:endParaRPr lang="en-US"/>
          </a:p>
        </p:txBody>
      </p:sp>
      <p:graphicFrame>
        <p:nvGraphicFramePr>
          <p:cNvPr id="30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2265136"/>
              </p:ext>
            </p:extLst>
          </p:nvPr>
        </p:nvGraphicFramePr>
        <p:xfrm>
          <a:off x="7239000" y="4407520"/>
          <a:ext cx="1785492" cy="642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7" name="Equation" r:id="rId3" imgW="952200" imgH="342720" progId="Equation.3">
                  <p:embed/>
                </p:oleObj>
              </mc:Choice>
              <mc:Fallback>
                <p:oleObj name="Equation" r:id="rId3" imgW="95220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4407520"/>
                        <a:ext cx="1785492" cy="64299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486400" y="5334000"/>
            <a:ext cx="3657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Centroid</a:t>
            </a:r>
            <a:r>
              <a:rPr lang="en-US" sz="1600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is the avg. of all (data)points in the cluster. This means centroid is an “artificial” point.</a:t>
            </a:r>
          </a:p>
          <a:p>
            <a:r>
              <a:rPr lang="en-US" sz="1600" b="1" dirty="0" err="1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Clustroid</a:t>
            </a:r>
            <a:r>
              <a:rPr lang="en-US" sz="1600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is an </a:t>
            </a:r>
            <a:r>
              <a:rPr lang="en-US" sz="1600" b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existing</a:t>
            </a:r>
            <a:r>
              <a:rPr lang="en-US" sz="1600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(data)point that is “closest” to all other points in the cluster.</a:t>
            </a:r>
          </a:p>
        </p:txBody>
      </p:sp>
      <p:sp>
        <p:nvSpPr>
          <p:cNvPr id="9" name="Oval 8"/>
          <p:cNvSpPr/>
          <p:nvPr/>
        </p:nvSpPr>
        <p:spPr>
          <a:xfrm>
            <a:off x="1524000" y="5246132"/>
            <a:ext cx="1447800" cy="685800"/>
          </a:xfrm>
          <a:prstGeom prst="ellipse">
            <a:avLst/>
          </a:prstGeom>
          <a:solidFill>
            <a:srgbClr val="D60093">
              <a:alpha val="40000"/>
            </a:srgbClr>
          </a:solidFill>
          <a:ln w="38100">
            <a:solidFill>
              <a:srgbClr val="D6009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590800" y="5550932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981200" y="5627132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752600" y="5550932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74942" y="5438001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67118" y="6019800"/>
            <a:ext cx="1580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Arial" pitchFamily="34" charset="0"/>
                <a:cs typeface="Arial" pitchFamily="34" charset="0"/>
              </a:rPr>
              <a:t>Cluster on</a:t>
            </a:r>
            <a:br>
              <a:rPr lang="en-US" sz="2000" dirty="0" smtClean="0"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latin typeface="Arial" pitchFamily="34" charset="0"/>
                <a:cs typeface="Arial" pitchFamily="34" charset="0"/>
              </a:rPr>
              <a:t>3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datapoints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24200" y="487680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Centroid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43428" y="577953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Clustroid</a:t>
            </a:r>
            <a:endParaRPr lang="en-US" b="1" dirty="0" smtClean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1884" y="495300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Datapoint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143000" y="5246132"/>
            <a:ext cx="609600" cy="290899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2257720" y="5109385"/>
            <a:ext cx="901044" cy="424934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2074942" y="5703332"/>
            <a:ext cx="925139" cy="260867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18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</a:t>
            </a:r>
            <a:r>
              <a:rPr lang="en-US" dirty="0"/>
              <a:t>“Nearness” of Clusters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(2) How do you determine the “nearness” of clusters? </a:t>
            </a:r>
            <a:endParaRPr lang="en-US" b="1" dirty="0" smtClean="0">
              <a:solidFill>
                <a:srgbClr val="0000FF"/>
              </a:solidFill>
            </a:endParaRPr>
          </a:p>
          <a:p>
            <a:pPr lvl="1"/>
            <a:r>
              <a:rPr lang="en-US" b="1" dirty="0" smtClean="0">
                <a:solidFill>
                  <a:srgbClr val="D60093"/>
                </a:solidFill>
              </a:rPr>
              <a:t>Approach 2:</a:t>
            </a:r>
            <a:r>
              <a:rPr lang="en-US" dirty="0" smtClean="0">
                <a:solidFill>
                  <a:srgbClr val="D60093"/>
                </a:solidFill>
              </a:rPr>
              <a:t> </a:t>
            </a:r>
            <a:br>
              <a:rPr lang="en-US" dirty="0" smtClean="0">
                <a:solidFill>
                  <a:srgbClr val="D60093"/>
                </a:solidFill>
              </a:rPr>
            </a:br>
            <a:r>
              <a:rPr lang="en-US" b="1" dirty="0" err="1" smtClean="0"/>
              <a:t>Intercluster</a:t>
            </a:r>
            <a:r>
              <a:rPr lang="en-US" b="1" dirty="0" smtClean="0"/>
              <a:t> </a:t>
            </a:r>
            <a:r>
              <a:rPr lang="en-US" b="1" dirty="0"/>
              <a:t>distance </a:t>
            </a:r>
            <a:r>
              <a:rPr lang="en-US" dirty="0"/>
              <a:t>= minimum of the distances between any two points, one from each </a:t>
            </a:r>
            <a:r>
              <a:rPr lang="en-US" dirty="0" smtClean="0"/>
              <a:t>cluster</a:t>
            </a:r>
          </a:p>
          <a:p>
            <a:pPr lvl="1"/>
            <a:r>
              <a:rPr lang="en-US" b="1" dirty="0" smtClean="0">
                <a:solidFill>
                  <a:srgbClr val="D60093"/>
                </a:solidFill>
              </a:rPr>
              <a:t>Approach 3:</a:t>
            </a:r>
            <a:r>
              <a:rPr lang="en-US" b="1" dirty="0" smtClean="0">
                <a:solidFill>
                  <a:srgbClr val="33CC33"/>
                </a:solidFill>
              </a:rPr>
              <a:t/>
            </a:r>
            <a:br>
              <a:rPr lang="en-US" b="1" dirty="0" smtClean="0">
                <a:solidFill>
                  <a:srgbClr val="33CC33"/>
                </a:solidFill>
              </a:rPr>
            </a:br>
            <a:r>
              <a:rPr lang="en-US" dirty="0" smtClean="0"/>
              <a:t>Pick </a:t>
            </a:r>
            <a:r>
              <a:rPr lang="en-US" dirty="0"/>
              <a:t>a notion of “</a:t>
            </a:r>
            <a:r>
              <a:rPr lang="en-US" b="1" dirty="0">
                <a:solidFill>
                  <a:srgbClr val="008000"/>
                </a:solidFill>
              </a:rPr>
              <a:t>cohesion</a:t>
            </a:r>
            <a:r>
              <a:rPr lang="en-US" dirty="0"/>
              <a:t>” of clusters, </a:t>
            </a:r>
            <a:r>
              <a:rPr lang="en-US" i="1" dirty="0"/>
              <a:t>e.g.</a:t>
            </a:r>
            <a:r>
              <a:rPr lang="en-US" dirty="0"/>
              <a:t>, maximum distance from the </a:t>
            </a:r>
            <a:r>
              <a:rPr lang="en-US" dirty="0" err="1" smtClean="0"/>
              <a:t>clustroid</a:t>
            </a:r>
            <a:endParaRPr lang="en-US" dirty="0"/>
          </a:p>
          <a:p>
            <a:pPr lvl="2"/>
            <a:r>
              <a:rPr lang="en-US" dirty="0"/>
              <a:t>Merge clusters whose </a:t>
            </a:r>
            <a:r>
              <a:rPr lang="en-US" i="1" dirty="0" smtClean="0">
                <a:solidFill>
                  <a:srgbClr val="008000"/>
                </a:solidFill>
              </a:rPr>
              <a:t>union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is most </a:t>
            </a:r>
            <a:r>
              <a:rPr lang="en-US" dirty="0" smtClean="0"/>
              <a:t>cohesive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9DFEF-512E-4E3B-A034-6FA75E73CC6B}" type="slidenum">
              <a:rPr lang="en-US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8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Cohesion</a:t>
            </a:r>
            <a:endParaRPr lang="en-US" dirty="0"/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D60093"/>
                </a:solidFill>
              </a:rPr>
              <a:t>Approach 3.1:</a:t>
            </a:r>
            <a:r>
              <a:rPr lang="en-US" dirty="0" smtClean="0"/>
              <a:t> Use the </a:t>
            </a:r>
            <a:r>
              <a:rPr lang="en-US" b="1" dirty="0" smtClean="0">
                <a:solidFill>
                  <a:srgbClr val="008000"/>
                </a:solidFill>
              </a:rPr>
              <a:t>diameter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of the merged cluster = maximum distance between points in the cluster</a:t>
            </a:r>
          </a:p>
          <a:p>
            <a:r>
              <a:rPr lang="en-US" b="1" dirty="0" smtClean="0">
                <a:solidFill>
                  <a:srgbClr val="D60093"/>
                </a:solidFill>
              </a:rPr>
              <a:t>Approach 3.2:</a:t>
            </a:r>
            <a:r>
              <a:rPr lang="en-US" dirty="0" smtClean="0"/>
              <a:t> Use the </a:t>
            </a:r>
            <a:r>
              <a:rPr lang="en-US" b="1" dirty="0" smtClean="0">
                <a:solidFill>
                  <a:srgbClr val="008000"/>
                </a:solidFill>
              </a:rPr>
              <a:t>average distance</a:t>
            </a:r>
            <a:r>
              <a:rPr lang="en-US" b="1" dirty="0" smtClean="0"/>
              <a:t> </a:t>
            </a:r>
            <a:r>
              <a:rPr lang="en-US" dirty="0" smtClean="0"/>
              <a:t>between points in the cluster</a:t>
            </a:r>
          </a:p>
          <a:p>
            <a:r>
              <a:rPr lang="en-US" b="1" dirty="0" smtClean="0">
                <a:solidFill>
                  <a:srgbClr val="D60093"/>
                </a:solidFill>
              </a:rPr>
              <a:t>Approach 3.3:</a:t>
            </a:r>
            <a:r>
              <a:rPr lang="en-US" dirty="0" smtClean="0"/>
              <a:t> Use </a:t>
            </a:r>
            <a:r>
              <a:rPr lang="en-US" dirty="0"/>
              <a:t>a</a:t>
            </a:r>
            <a:r>
              <a:rPr lang="en-US" b="1" dirty="0" smtClean="0">
                <a:solidFill>
                  <a:srgbClr val="008000"/>
                </a:solidFill>
              </a:rPr>
              <a:t> density-based approach</a:t>
            </a:r>
          </a:p>
          <a:p>
            <a:pPr lvl="1"/>
            <a:r>
              <a:rPr lang="en-US" dirty="0" smtClean="0"/>
              <a:t>Take the diameter or avg. distance, e.g., and divide by the number of points in the cluster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FAC3-25EC-439B-94C5-007CA8F70EE0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5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333311"/>
            <a:ext cx="3652901" cy="5762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4362" y="1347469"/>
            <a:ext cx="602742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When</a:t>
            </a:r>
            <a:r>
              <a:rPr sz="3200" b="1" spc="-1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do</a:t>
            </a:r>
            <a:r>
              <a:rPr sz="3200" b="1" spc="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we</a:t>
            </a:r>
            <a:r>
              <a:rPr sz="3200" b="1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stop</a:t>
            </a:r>
            <a:r>
              <a:rPr sz="3200" b="1" spc="-1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merging</a:t>
            </a:r>
            <a:r>
              <a:rPr sz="3200" b="1" spc="-16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clusters?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614362" y="1833880"/>
            <a:ext cx="7733665" cy="3961129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36550" marR="174625" indent="-324485">
              <a:lnSpc>
                <a:spcPts val="3829"/>
              </a:lnSpc>
              <a:spcBef>
                <a:spcPts val="265"/>
              </a:spcBef>
              <a:buClr>
                <a:srgbClr val="EFAC00"/>
              </a:buClr>
              <a:buSzPct val="79687"/>
              <a:buFont typeface="Cambria"/>
              <a:buChar char="◾"/>
              <a:tabLst>
                <a:tab pos="336550" algn="l"/>
              </a:tabLst>
            </a:pPr>
            <a:r>
              <a:rPr sz="3200" dirty="0">
                <a:latin typeface="Calibri"/>
                <a:cs typeface="Calibri"/>
              </a:rPr>
              <a:t>When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some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number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mbria Math"/>
                <a:cs typeface="Cambria Math"/>
              </a:rPr>
              <a:t>𝑘</a:t>
            </a:r>
            <a:r>
              <a:rPr sz="3200" spc="140" dirty="0">
                <a:latin typeface="Cambria Math"/>
                <a:cs typeface="Cambria Math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clusters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are </a:t>
            </a:r>
            <a:r>
              <a:rPr sz="3200" spc="-10" dirty="0">
                <a:latin typeface="Calibri"/>
                <a:cs typeface="Calibri"/>
              </a:rPr>
              <a:t>found </a:t>
            </a:r>
            <a:r>
              <a:rPr sz="3200" dirty="0">
                <a:latin typeface="Calibri"/>
                <a:cs typeface="Calibri"/>
              </a:rPr>
              <a:t>(assumes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we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know</a:t>
            </a:r>
            <a:r>
              <a:rPr sz="3200" spc="-1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number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clusters)</a:t>
            </a:r>
            <a:endParaRPr sz="3200">
              <a:latin typeface="Calibri"/>
              <a:cs typeface="Calibri"/>
            </a:endParaRPr>
          </a:p>
          <a:p>
            <a:pPr marL="336550" indent="-323850">
              <a:lnSpc>
                <a:spcPts val="3779"/>
              </a:lnSpc>
              <a:buClr>
                <a:srgbClr val="EFAC00"/>
              </a:buClr>
              <a:buSzPct val="79687"/>
              <a:buFont typeface="Cambria"/>
              <a:buChar char="◾"/>
              <a:tabLst>
                <a:tab pos="336550" algn="l"/>
              </a:tabLst>
            </a:pPr>
            <a:r>
              <a:rPr sz="3200" dirty="0">
                <a:latin typeface="Calibri"/>
                <a:cs typeface="Calibri"/>
              </a:rPr>
              <a:t>When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stopping</a:t>
            </a:r>
            <a:r>
              <a:rPr sz="3200" spc="-2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criterion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met</a:t>
            </a:r>
            <a:endParaRPr sz="3200">
              <a:latin typeface="Calibri"/>
              <a:cs typeface="Calibri"/>
            </a:endParaRPr>
          </a:p>
          <a:p>
            <a:pPr marL="631190" lvl="1" indent="-275590">
              <a:lnSpc>
                <a:spcPct val="100000"/>
              </a:lnSpc>
              <a:spcBef>
                <a:spcPts val="740"/>
              </a:spcBef>
              <a:buClr>
                <a:srgbClr val="5FB5CC"/>
              </a:buClr>
              <a:buFont typeface="Wingdings"/>
              <a:buChar char=""/>
              <a:tabLst>
                <a:tab pos="631190" algn="l"/>
              </a:tabLst>
            </a:pPr>
            <a:r>
              <a:rPr sz="2750" dirty="0">
                <a:latin typeface="Calibri"/>
                <a:cs typeface="Calibri"/>
              </a:rPr>
              <a:t>Stop</a:t>
            </a:r>
            <a:r>
              <a:rPr sz="2750" spc="-6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if</a:t>
            </a:r>
            <a:r>
              <a:rPr sz="2750" spc="-4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diameter</a:t>
            </a:r>
            <a:r>
              <a:rPr sz="2750" spc="12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exceeds</a:t>
            </a:r>
            <a:r>
              <a:rPr sz="2750" spc="150" dirty="0">
                <a:latin typeface="Calibri"/>
                <a:cs typeface="Calibri"/>
              </a:rPr>
              <a:t> </a:t>
            </a:r>
            <a:r>
              <a:rPr sz="2750" spc="-10" dirty="0">
                <a:latin typeface="Calibri"/>
                <a:cs typeface="Calibri"/>
              </a:rPr>
              <a:t>threshold</a:t>
            </a:r>
            <a:endParaRPr sz="2750">
              <a:latin typeface="Calibri"/>
              <a:cs typeface="Calibri"/>
            </a:endParaRPr>
          </a:p>
          <a:p>
            <a:pPr marL="631190" lvl="1" indent="-275590">
              <a:lnSpc>
                <a:spcPct val="100000"/>
              </a:lnSpc>
              <a:spcBef>
                <a:spcPts val="685"/>
              </a:spcBef>
              <a:buClr>
                <a:srgbClr val="5FB5CC"/>
              </a:buClr>
              <a:buFont typeface="Wingdings"/>
              <a:buChar char=""/>
              <a:tabLst>
                <a:tab pos="631190" algn="l"/>
              </a:tabLst>
            </a:pPr>
            <a:r>
              <a:rPr sz="2750" dirty="0">
                <a:latin typeface="Calibri"/>
                <a:cs typeface="Calibri"/>
              </a:rPr>
              <a:t>Stop</a:t>
            </a:r>
            <a:r>
              <a:rPr sz="2750" spc="-1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if density</a:t>
            </a:r>
            <a:r>
              <a:rPr sz="2750" spc="25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is</a:t>
            </a:r>
            <a:r>
              <a:rPr sz="2750" spc="5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below</a:t>
            </a:r>
            <a:r>
              <a:rPr sz="2750" spc="6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some</a:t>
            </a:r>
            <a:r>
              <a:rPr sz="2750" spc="-15" dirty="0">
                <a:latin typeface="Calibri"/>
                <a:cs typeface="Calibri"/>
              </a:rPr>
              <a:t> </a:t>
            </a:r>
            <a:r>
              <a:rPr sz="2750" spc="-10" dirty="0">
                <a:latin typeface="Calibri"/>
                <a:cs typeface="Calibri"/>
              </a:rPr>
              <a:t>threshold</a:t>
            </a:r>
            <a:endParaRPr sz="2750">
              <a:latin typeface="Calibri"/>
              <a:cs typeface="Calibri"/>
            </a:endParaRPr>
          </a:p>
          <a:p>
            <a:pPr marL="631190" lvl="1" indent="-275590">
              <a:lnSpc>
                <a:spcPct val="100000"/>
              </a:lnSpc>
              <a:spcBef>
                <a:spcPts val="755"/>
              </a:spcBef>
              <a:buClr>
                <a:srgbClr val="5FB5CC"/>
              </a:buClr>
              <a:buFont typeface="Wingdings"/>
              <a:buChar char=""/>
              <a:tabLst>
                <a:tab pos="631190" algn="l"/>
              </a:tabLst>
            </a:pPr>
            <a:r>
              <a:rPr sz="2750" dirty="0">
                <a:latin typeface="Calibri"/>
                <a:cs typeface="Calibri"/>
              </a:rPr>
              <a:t>Stop</a:t>
            </a:r>
            <a:r>
              <a:rPr sz="2750" spc="-4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if</a:t>
            </a:r>
            <a:r>
              <a:rPr sz="2750" spc="-3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merging</a:t>
            </a:r>
            <a:r>
              <a:rPr sz="2750" spc="16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clusters</a:t>
            </a:r>
            <a:r>
              <a:rPr sz="2750" spc="9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yields</a:t>
            </a:r>
            <a:r>
              <a:rPr sz="2750" spc="9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a</a:t>
            </a:r>
            <a:r>
              <a:rPr sz="2750" spc="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bad</a:t>
            </a:r>
            <a:r>
              <a:rPr sz="2750" spc="-45" dirty="0">
                <a:latin typeface="Calibri"/>
                <a:cs typeface="Calibri"/>
              </a:rPr>
              <a:t> </a:t>
            </a:r>
            <a:r>
              <a:rPr sz="2750" spc="-10" dirty="0">
                <a:latin typeface="Calibri"/>
                <a:cs typeface="Calibri"/>
              </a:rPr>
              <a:t>cluster</a:t>
            </a:r>
            <a:endParaRPr sz="2750">
              <a:latin typeface="Calibri"/>
              <a:cs typeface="Calibri"/>
            </a:endParaRPr>
          </a:p>
          <a:p>
            <a:pPr marL="898525" lvl="2" indent="-227965">
              <a:lnSpc>
                <a:spcPts val="2845"/>
              </a:lnSpc>
              <a:spcBef>
                <a:spcPts val="650"/>
              </a:spcBef>
              <a:buClr>
                <a:srgbClr val="E66C7C"/>
              </a:buClr>
              <a:buFont typeface="Wingdings"/>
              <a:buChar char=""/>
              <a:tabLst>
                <a:tab pos="898525" algn="l"/>
              </a:tabLst>
            </a:pPr>
            <a:r>
              <a:rPr sz="2400" dirty="0">
                <a:latin typeface="Calibri"/>
                <a:cs typeface="Calibri"/>
              </a:rPr>
              <a:t>E.g.,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diameter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suddenly</a:t>
            </a:r>
            <a:r>
              <a:rPr sz="2400" spc="-1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jumps</a:t>
            </a:r>
            <a:endParaRPr sz="2400">
              <a:latin typeface="Calibri"/>
              <a:cs typeface="Calibri"/>
            </a:endParaRPr>
          </a:p>
          <a:p>
            <a:pPr marL="336550" indent="-323850">
              <a:lnSpc>
                <a:spcPts val="3804"/>
              </a:lnSpc>
              <a:buClr>
                <a:srgbClr val="EFAC00"/>
              </a:buClr>
              <a:buSzPct val="79687"/>
              <a:buFont typeface="Cambria"/>
              <a:buChar char="◾"/>
              <a:tabLst>
                <a:tab pos="336550" algn="l"/>
              </a:tabLst>
            </a:pPr>
            <a:r>
              <a:rPr sz="3200" dirty="0">
                <a:latin typeface="Calibri"/>
                <a:cs typeface="Calibri"/>
              </a:rPr>
              <a:t>Keep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merging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until</a:t>
            </a:r>
            <a:r>
              <a:rPr sz="3200" spc="-1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there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only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1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cluster</a:t>
            </a:r>
            <a:r>
              <a:rPr sz="3200" spc="-16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left</a:t>
            </a:r>
            <a:endParaRPr sz="3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54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333311"/>
            <a:ext cx="7882001" cy="5857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4362" y="1243589"/>
            <a:ext cx="7604125" cy="3996054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944"/>
              </a:spcBef>
              <a:buClr>
                <a:srgbClr val="EFAC00"/>
              </a:buClr>
              <a:buSzPct val="79687"/>
              <a:buFont typeface="Cambria"/>
              <a:buChar char="◾"/>
              <a:tabLst>
                <a:tab pos="336550" algn="l"/>
              </a:tabLst>
            </a:pPr>
            <a:r>
              <a:rPr sz="3200" dirty="0">
                <a:latin typeface="Calibri"/>
                <a:cs typeface="Calibri"/>
              </a:rPr>
              <a:t>It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really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depends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 the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shape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4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clusters.</a:t>
            </a:r>
            <a:endParaRPr sz="3200">
              <a:latin typeface="Calibri"/>
              <a:cs typeface="Calibri"/>
            </a:endParaRPr>
          </a:p>
          <a:p>
            <a:pPr marL="631190" lvl="1" indent="-275590">
              <a:lnSpc>
                <a:spcPct val="100000"/>
              </a:lnSpc>
              <a:spcBef>
                <a:spcPts val="740"/>
              </a:spcBef>
              <a:buClr>
                <a:srgbClr val="5FB5CC"/>
              </a:buClr>
              <a:buFont typeface="Wingdings"/>
              <a:buChar char=""/>
              <a:tabLst>
                <a:tab pos="631190" algn="l"/>
              </a:tabLst>
            </a:pPr>
            <a:r>
              <a:rPr sz="2750" dirty="0">
                <a:latin typeface="Calibri"/>
                <a:cs typeface="Calibri"/>
              </a:rPr>
              <a:t>Which</a:t>
            </a:r>
            <a:r>
              <a:rPr sz="2750" spc="9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you</a:t>
            </a:r>
            <a:r>
              <a:rPr sz="2750" spc="2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may</a:t>
            </a:r>
            <a:r>
              <a:rPr sz="2750" spc="-1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not</a:t>
            </a:r>
            <a:r>
              <a:rPr sz="2750" spc="2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know</a:t>
            </a:r>
            <a:r>
              <a:rPr sz="2750" spc="9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in</a:t>
            </a:r>
            <a:r>
              <a:rPr sz="2750" spc="20" dirty="0">
                <a:latin typeface="Calibri"/>
                <a:cs typeface="Calibri"/>
              </a:rPr>
              <a:t> </a:t>
            </a:r>
            <a:r>
              <a:rPr sz="2750" spc="-10" dirty="0">
                <a:latin typeface="Calibri"/>
                <a:cs typeface="Calibri"/>
              </a:rPr>
              <a:t>advance.</a:t>
            </a:r>
            <a:endParaRPr sz="27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80"/>
              </a:spcBef>
              <a:buClr>
                <a:srgbClr val="5FB5CC"/>
              </a:buClr>
              <a:buFont typeface="Wingdings"/>
              <a:buChar char=""/>
            </a:pPr>
            <a:endParaRPr sz="2750">
              <a:latin typeface="Calibri"/>
              <a:cs typeface="Calibri"/>
            </a:endParaRPr>
          </a:p>
          <a:p>
            <a:pPr marL="336550" indent="-323850">
              <a:lnSpc>
                <a:spcPct val="100000"/>
              </a:lnSpc>
              <a:buClr>
                <a:srgbClr val="EFAC00"/>
              </a:buClr>
              <a:buSzPct val="79687"/>
              <a:buFont typeface="Cambria"/>
              <a:buChar char="◾"/>
              <a:tabLst>
                <a:tab pos="336550" algn="l"/>
              </a:tabLst>
            </a:pP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Example:</a:t>
            </a:r>
            <a:r>
              <a:rPr sz="3200" b="1" spc="-114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we’ll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compare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two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approaches:</a:t>
            </a:r>
            <a:endParaRPr sz="3200">
              <a:latin typeface="Calibri"/>
              <a:cs typeface="Calibri"/>
            </a:endParaRPr>
          </a:p>
          <a:p>
            <a:pPr marL="870585" marR="5080" indent="-514984">
              <a:lnSpc>
                <a:spcPct val="102400"/>
              </a:lnSpc>
              <a:spcBef>
                <a:spcPts val="660"/>
              </a:spcBef>
              <a:buClr>
                <a:srgbClr val="5FB5CC"/>
              </a:buClr>
              <a:buAutoNum type="arabicPeriod"/>
              <a:tabLst>
                <a:tab pos="870585" algn="l"/>
              </a:tabLst>
            </a:pPr>
            <a:r>
              <a:rPr sz="2750" dirty="0">
                <a:latin typeface="Calibri"/>
                <a:cs typeface="Calibri"/>
              </a:rPr>
              <a:t>Merge</a:t>
            </a:r>
            <a:r>
              <a:rPr sz="2750" spc="-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clusters</a:t>
            </a:r>
            <a:r>
              <a:rPr sz="2750" spc="13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with</a:t>
            </a:r>
            <a:r>
              <a:rPr sz="2750" spc="-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smallest</a:t>
            </a:r>
            <a:r>
              <a:rPr sz="2750" spc="7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distance</a:t>
            </a:r>
            <a:r>
              <a:rPr sz="2750" spc="60" dirty="0">
                <a:latin typeface="Calibri"/>
                <a:cs typeface="Calibri"/>
              </a:rPr>
              <a:t> </a:t>
            </a:r>
            <a:r>
              <a:rPr sz="2750" spc="-10" dirty="0">
                <a:latin typeface="Calibri"/>
                <a:cs typeface="Calibri"/>
              </a:rPr>
              <a:t>between </a:t>
            </a:r>
            <a:r>
              <a:rPr sz="2750" dirty="0">
                <a:latin typeface="Calibri"/>
                <a:cs typeface="Calibri"/>
              </a:rPr>
              <a:t>centroids</a:t>
            </a:r>
            <a:r>
              <a:rPr sz="2750" spc="14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(or</a:t>
            </a:r>
            <a:r>
              <a:rPr sz="2750" spc="-7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clustroids</a:t>
            </a:r>
            <a:r>
              <a:rPr sz="2750" spc="16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for</a:t>
            </a:r>
            <a:r>
              <a:rPr sz="2750" spc="-20" dirty="0">
                <a:latin typeface="Calibri"/>
                <a:cs typeface="Calibri"/>
              </a:rPr>
              <a:t> </a:t>
            </a:r>
            <a:r>
              <a:rPr sz="2750" spc="-10" dirty="0">
                <a:latin typeface="Calibri"/>
                <a:cs typeface="Calibri"/>
              </a:rPr>
              <a:t>non-Euclidean)</a:t>
            </a:r>
            <a:endParaRPr sz="2750">
              <a:latin typeface="Calibri"/>
              <a:cs typeface="Calibri"/>
            </a:endParaRPr>
          </a:p>
          <a:p>
            <a:pPr marL="870585" marR="535305" indent="-514984">
              <a:lnSpc>
                <a:spcPct val="102299"/>
              </a:lnSpc>
              <a:spcBef>
                <a:spcPts val="680"/>
              </a:spcBef>
              <a:buClr>
                <a:srgbClr val="5FB5CC"/>
              </a:buClr>
              <a:buAutoNum type="arabicPeriod"/>
              <a:tabLst>
                <a:tab pos="870585" algn="l"/>
              </a:tabLst>
            </a:pPr>
            <a:r>
              <a:rPr sz="2750" dirty="0">
                <a:latin typeface="Calibri"/>
                <a:cs typeface="Calibri"/>
              </a:rPr>
              <a:t>Merge</a:t>
            </a:r>
            <a:r>
              <a:rPr sz="2750" spc="-1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clusters</a:t>
            </a:r>
            <a:r>
              <a:rPr sz="2750" spc="13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with the</a:t>
            </a:r>
            <a:r>
              <a:rPr sz="2750" spc="7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smallest</a:t>
            </a:r>
            <a:r>
              <a:rPr sz="2750" spc="70" dirty="0">
                <a:latin typeface="Calibri"/>
                <a:cs typeface="Calibri"/>
              </a:rPr>
              <a:t> </a:t>
            </a:r>
            <a:r>
              <a:rPr sz="2750" spc="-10" dirty="0">
                <a:latin typeface="Calibri"/>
                <a:cs typeface="Calibri"/>
              </a:rPr>
              <a:t>distance </a:t>
            </a:r>
            <a:r>
              <a:rPr sz="2750" dirty="0">
                <a:latin typeface="Calibri"/>
                <a:cs typeface="Calibri"/>
              </a:rPr>
              <a:t>between</a:t>
            </a:r>
            <a:r>
              <a:rPr sz="2750" spc="18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two</a:t>
            </a:r>
            <a:r>
              <a:rPr sz="2750" spc="3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points,</a:t>
            </a:r>
            <a:r>
              <a:rPr sz="2750" spc="13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one</a:t>
            </a:r>
            <a:r>
              <a:rPr sz="2750" spc="-3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from</a:t>
            </a:r>
            <a:r>
              <a:rPr sz="2750" spc="3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each</a:t>
            </a:r>
            <a:r>
              <a:rPr sz="2750" spc="40" dirty="0">
                <a:latin typeface="Calibri"/>
                <a:cs typeface="Calibri"/>
              </a:rPr>
              <a:t> </a:t>
            </a:r>
            <a:r>
              <a:rPr sz="2750" spc="-10" dirty="0">
                <a:latin typeface="Calibri"/>
                <a:cs typeface="Calibri"/>
              </a:rPr>
              <a:t>cluster</a:t>
            </a:r>
            <a:endParaRPr sz="27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935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dirty="0"/>
              <a:t>ARTIFICIAL</a:t>
            </a:r>
            <a:r>
              <a:rPr spc="67" dirty="0"/>
              <a:t> </a:t>
            </a:r>
            <a:r>
              <a:rPr spc="-15" dirty="0"/>
              <a:t>INTELLIGENCE</a:t>
            </a: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550" y="1553902"/>
            <a:ext cx="106988" cy="10698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550" y="2118864"/>
            <a:ext cx="106988" cy="10698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550" y="3135783"/>
            <a:ext cx="106988" cy="10698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8550" y="4152722"/>
            <a:ext cx="106988" cy="10698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8550" y="4717683"/>
            <a:ext cx="106988" cy="10698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8550" y="5282643"/>
            <a:ext cx="106988" cy="106988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819740" y="1454410"/>
            <a:ext cx="3826688" cy="4255694"/>
          </a:xfrm>
          <a:prstGeom prst="rect">
            <a:avLst/>
          </a:prstGeom>
        </p:spPr>
        <p:txBody>
          <a:bodyPr vert="horz" wrap="square" lIns="0" tIns="17948" rIns="0" bIns="0" rtlCol="0">
            <a:spAutoFit/>
          </a:bodyPr>
          <a:lstStyle/>
          <a:p>
            <a:pPr marL="18893" marR="833160">
              <a:lnSpc>
                <a:spcPct val="110800"/>
              </a:lnSpc>
              <a:spcBef>
                <a:spcPts val="141"/>
              </a:spcBef>
            </a:pPr>
            <a:r>
              <a:rPr sz="1339" dirty="0">
                <a:latin typeface="Arial MT"/>
                <a:cs typeface="Arial MT"/>
              </a:rPr>
              <a:t>General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term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for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very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large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and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rapidly </a:t>
            </a:r>
            <a:r>
              <a:rPr sz="1339" dirty="0">
                <a:latin typeface="Arial MT"/>
                <a:cs typeface="Arial MT"/>
              </a:rPr>
              <a:t>developing</a:t>
            </a:r>
            <a:r>
              <a:rPr sz="1339" spc="-22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field.</a:t>
            </a:r>
            <a:endParaRPr sz="1339">
              <a:latin typeface="Arial MT"/>
              <a:cs typeface="Arial MT"/>
            </a:endParaRPr>
          </a:p>
          <a:p>
            <a:pPr marL="18893" marR="7557">
              <a:lnSpc>
                <a:spcPct val="110800"/>
              </a:lnSpc>
              <a:spcBef>
                <a:spcPts val="885"/>
              </a:spcBef>
            </a:pPr>
            <a:r>
              <a:rPr sz="1339" dirty="0">
                <a:latin typeface="Arial MT"/>
                <a:cs typeface="Arial MT"/>
              </a:rPr>
              <a:t>No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strict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definition,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but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often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used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spc="-30" dirty="0">
                <a:latin typeface="Arial MT"/>
                <a:cs typeface="Arial MT"/>
              </a:rPr>
              <a:t>when</a:t>
            </a:r>
            <a:r>
              <a:rPr sz="1339" spc="744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machines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perform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tasks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that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could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only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be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solved </a:t>
            </a:r>
            <a:r>
              <a:rPr sz="1339" dirty="0">
                <a:latin typeface="Arial MT"/>
                <a:cs typeface="Arial MT"/>
              </a:rPr>
              <a:t>by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humans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or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are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very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difficult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and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assumed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spc="-37" dirty="0">
                <a:latin typeface="Arial MT"/>
                <a:cs typeface="Arial MT"/>
              </a:rPr>
              <a:t>to </a:t>
            </a:r>
            <a:r>
              <a:rPr sz="1339" dirty="0">
                <a:latin typeface="Arial MT"/>
                <a:cs typeface="Arial MT"/>
              </a:rPr>
              <a:t>require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“intelligence”.</a:t>
            </a:r>
            <a:endParaRPr sz="1339">
              <a:latin typeface="Arial MT"/>
              <a:cs typeface="Arial MT"/>
            </a:endParaRPr>
          </a:p>
          <a:p>
            <a:pPr marL="18893" marR="136026">
              <a:lnSpc>
                <a:spcPct val="110800"/>
              </a:lnSpc>
              <a:spcBef>
                <a:spcPts val="893"/>
              </a:spcBef>
            </a:pPr>
            <a:r>
              <a:rPr sz="1339" dirty="0">
                <a:latin typeface="Arial MT"/>
                <a:cs typeface="Arial MT"/>
              </a:rPr>
              <a:t>Started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in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the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1940s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–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when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the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computer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spc="-37" dirty="0">
                <a:latin typeface="Arial MT"/>
                <a:cs typeface="Arial MT"/>
              </a:rPr>
              <a:t>was </a:t>
            </a:r>
            <a:r>
              <a:rPr sz="1339" dirty="0">
                <a:latin typeface="Arial MT"/>
                <a:cs typeface="Arial MT"/>
              </a:rPr>
              <a:t>invented.</a:t>
            </a:r>
            <a:r>
              <a:rPr sz="1339" spc="97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Turing</a:t>
            </a:r>
            <a:r>
              <a:rPr sz="1339" spc="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and</a:t>
            </a:r>
            <a:r>
              <a:rPr sz="1339" spc="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von</a:t>
            </a:r>
            <a:r>
              <a:rPr sz="1339" spc="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Neumann</a:t>
            </a:r>
            <a:r>
              <a:rPr sz="1339" spc="7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immediately </a:t>
            </a:r>
            <a:r>
              <a:rPr sz="1339" dirty="0">
                <a:latin typeface="Arial MT"/>
                <a:cs typeface="Arial MT"/>
              </a:rPr>
              <a:t>asked:</a:t>
            </a:r>
            <a:r>
              <a:rPr sz="1339" spc="104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If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we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can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formalize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computation,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can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spc="-37" dirty="0">
                <a:latin typeface="Arial MT"/>
                <a:cs typeface="Arial MT"/>
              </a:rPr>
              <a:t>we </a:t>
            </a:r>
            <a:r>
              <a:rPr sz="1339" dirty="0">
                <a:latin typeface="Arial MT"/>
                <a:cs typeface="Arial MT"/>
              </a:rPr>
              <a:t>use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that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to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formalize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“thinking”?</a:t>
            </a:r>
            <a:endParaRPr sz="1339">
              <a:latin typeface="Arial MT"/>
              <a:cs typeface="Arial MT"/>
            </a:endParaRPr>
          </a:p>
          <a:p>
            <a:pPr marL="18893" marR="401466">
              <a:lnSpc>
                <a:spcPct val="110800"/>
              </a:lnSpc>
              <a:spcBef>
                <a:spcPts val="885"/>
              </a:spcBef>
            </a:pPr>
            <a:r>
              <a:rPr sz="1339" dirty="0">
                <a:latin typeface="Arial MT"/>
                <a:cs typeface="Arial MT"/>
              </a:rPr>
              <a:t>Includes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ML,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spc="-45" dirty="0">
                <a:latin typeface="Arial MT"/>
                <a:cs typeface="Arial MT"/>
              </a:rPr>
              <a:t>NLP,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computer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vision,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robotics, </a:t>
            </a:r>
            <a:r>
              <a:rPr sz="1339" dirty="0">
                <a:latin typeface="Arial MT"/>
                <a:cs typeface="Arial MT"/>
              </a:rPr>
              <a:t>planning,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search,</a:t>
            </a:r>
            <a:r>
              <a:rPr sz="1339" spc="4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intelligent</a:t>
            </a:r>
            <a:r>
              <a:rPr sz="1339" spc="4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agents,</a:t>
            </a:r>
            <a:r>
              <a:rPr sz="1339" spc="45" dirty="0">
                <a:latin typeface="Arial MT"/>
                <a:cs typeface="Arial MT"/>
              </a:rPr>
              <a:t> </a:t>
            </a:r>
            <a:r>
              <a:rPr sz="1339" spc="-37" dirty="0">
                <a:latin typeface="Arial MT"/>
                <a:cs typeface="Arial MT"/>
              </a:rPr>
              <a:t>...</a:t>
            </a:r>
            <a:endParaRPr sz="1339">
              <a:latin typeface="Arial MT"/>
              <a:cs typeface="Arial MT"/>
            </a:endParaRPr>
          </a:p>
          <a:p>
            <a:pPr marL="18893" marR="7557">
              <a:lnSpc>
                <a:spcPct val="110800"/>
              </a:lnSpc>
              <a:spcBef>
                <a:spcPts val="893"/>
              </a:spcBef>
            </a:pPr>
            <a:r>
              <a:rPr sz="1339" dirty="0">
                <a:latin typeface="Arial MT"/>
                <a:cs typeface="Arial MT"/>
              </a:rPr>
              <a:t>Sometimes</a:t>
            </a:r>
            <a:r>
              <a:rPr sz="1339" spc="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misused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as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“hype”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term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for</a:t>
            </a:r>
            <a:r>
              <a:rPr sz="1339" spc="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ML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or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spc="-37" dirty="0">
                <a:latin typeface="Arial MT"/>
                <a:cs typeface="Arial MT"/>
              </a:rPr>
              <a:t>... </a:t>
            </a:r>
            <a:r>
              <a:rPr sz="1339" dirty="0">
                <a:latin typeface="Arial MT"/>
                <a:cs typeface="Arial MT"/>
              </a:rPr>
              <a:t>basic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data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analysis.</a:t>
            </a:r>
            <a:endParaRPr sz="1339">
              <a:latin typeface="Arial MT"/>
              <a:cs typeface="Arial MT"/>
            </a:endParaRPr>
          </a:p>
          <a:p>
            <a:pPr marL="18893" marR="165310">
              <a:lnSpc>
                <a:spcPct val="110800"/>
              </a:lnSpc>
              <a:spcBef>
                <a:spcPts val="893"/>
              </a:spcBef>
            </a:pPr>
            <a:r>
              <a:rPr sz="1339" dirty="0">
                <a:latin typeface="Arial MT"/>
                <a:cs typeface="Arial MT"/>
              </a:rPr>
              <a:t>Or</a:t>
            </a:r>
            <a:r>
              <a:rPr sz="1339" spc="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people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refer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to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the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fascinating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developments </a:t>
            </a:r>
            <a:r>
              <a:rPr sz="1339" dirty="0">
                <a:latin typeface="Arial MT"/>
                <a:cs typeface="Arial MT"/>
              </a:rPr>
              <a:t>in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the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area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of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foundation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models</a:t>
            </a:r>
            <a:endParaRPr sz="1339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295400" y="1664910"/>
            <a:ext cx="9140221" cy="3544752"/>
            <a:chOff x="0" y="1073520"/>
            <a:chExt cx="6144260" cy="2382861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392" y="1073520"/>
              <a:ext cx="1210103" cy="213155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0" y="3215716"/>
              <a:ext cx="6144260" cy="240665"/>
            </a:xfrm>
            <a:custGeom>
              <a:avLst/>
              <a:gdLst/>
              <a:ahLst/>
              <a:cxnLst/>
              <a:rect l="l" t="t" r="r" b="b"/>
              <a:pathLst>
                <a:path w="6144260" h="240664">
                  <a:moveTo>
                    <a:pt x="6144005" y="0"/>
                  </a:moveTo>
                  <a:lnTo>
                    <a:pt x="0" y="0"/>
                  </a:lnTo>
                  <a:lnTo>
                    <a:pt x="0" y="240284"/>
                  </a:lnTo>
                  <a:lnTo>
                    <a:pt x="6144005" y="240284"/>
                  </a:lnTo>
                  <a:lnTo>
                    <a:pt x="61440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916270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450" y="333311"/>
            <a:ext cx="5738876" cy="45243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4362" y="1347469"/>
            <a:ext cx="3813175" cy="29597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36550" marR="154940" indent="-324485">
              <a:lnSpc>
                <a:spcPct val="100000"/>
              </a:lnSpc>
              <a:spcBef>
                <a:spcPts val="130"/>
              </a:spcBef>
              <a:buClr>
                <a:srgbClr val="EFAC00"/>
              </a:buClr>
              <a:buSzPct val="79687"/>
              <a:buFont typeface="Cambria"/>
              <a:buChar char="◾"/>
              <a:tabLst>
                <a:tab pos="336550" algn="l"/>
              </a:tabLst>
            </a:pPr>
            <a:r>
              <a:rPr sz="3200" spc="-10" dirty="0">
                <a:latin typeface="Calibri"/>
                <a:cs typeface="Calibri"/>
              </a:rPr>
              <a:t>Centroid-based </a:t>
            </a:r>
            <a:r>
              <a:rPr sz="3200" dirty="0">
                <a:latin typeface="Calibri"/>
                <a:cs typeface="Calibri"/>
              </a:rPr>
              <a:t>merging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works</a:t>
            </a:r>
            <a:r>
              <a:rPr sz="3200" spc="-19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well.</a:t>
            </a:r>
            <a:endParaRPr sz="3200">
              <a:latin typeface="Calibri"/>
              <a:cs typeface="Calibri"/>
            </a:endParaRPr>
          </a:p>
          <a:p>
            <a:pPr marL="336550" indent="-323850">
              <a:lnSpc>
                <a:spcPts val="3820"/>
              </a:lnSpc>
              <a:buClr>
                <a:srgbClr val="EFAC00"/>
              </a:buClr>
              <a:buSzPct val="79687"/>
              <a:buFont typeface="Cambria"/>
              <a:buChar char="◾"/>
              <a:tabLst>
                <a:tab pos="336550" algn="l"/>
              </a:tabLst>
            </a:pPr>
            <a:r>
              <a:rPr sz="3200" dirty="0">
                <a:latin typeface="Calibri"/>
                <a:cs typeface="Calibri"/>
              </a:rPr>
              <a:t>But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merger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based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on</a:t>
            </a:r>
            <a:endParaRPr sz="3200">
              <a:latin typeface="Calibri"/>
              <a:cs typeface="Calibri"/>
            </a:endParaRPr>
          </a:p>
          <a:p>
            <a:pPr marL="336550" marR="445134">
              <a:lnSpc>
                <a:spcPts val="3829"/>
              </a:lnSpc>
              <a:spcBef>
                <a:spcPts val="180"/>
              </a:spcBef>
            </a:pPr>
            <a:r>
              <a:rPr sz="3200" dirty="0">
                <a:latin typeface="Calibri"/>
                <a:cs typeface="Calibri"/>
              </a:rPr>
              <a:t>closest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members </a:t>
            </a:r>
            <a:r>
              <a:rPr sz="3200" dirty="0">
                <a:latin typeface="Calibri"/>
                <a:cs typeface="Calibri"/>
              </a:rPr>
              <a:t>might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accidentally </a:t>
            </a:r>
            <a:r>
              <a:rPr sz="3200" dirty="0">
                <a:latin typeface="Calibri"/>
                <a:cs typeface="Calibri"/>
              </a:rPr>
              <a:t>merge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incorrectly.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14620" y="3533457"/>
            <a:ext cx="3242310" cy="8540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80"/>
              </a:spcBef>
            </a:pPr>
            <a:r>
              <a:rPr sz="1800" dirty="0">
                <a:solidFill>
                  <a:srgbClr val="008000"/>
                </a:solidFill>
                <a:latin typeface="Arial"/>
                <a:cs typeface="Arial"/>
              </a:rPr>
              <a:t>A</a:t>
            </a:r>
            <a:r>
              <a:rPr sz="1800" spc="-12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8000"/>
                </a:solidFill>
                <a:latin typeface="Arial"/>
                <a:cs typeface="Arial"/>
              </a:rPr>
              <a:t>and</a:t>
            </a:r>
            <a:r>
              <a:rPr sz="1800" spc="-2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8000"/>
                </a:solidFill>
                <a:latin typeface="Arial"/>
                <a:cs typeface="Arial"/>
              </a:rPr>
              <a:t>B</a:t>
            </a:r>
            <a:r>
              <a:rPr sz="1800" spc="1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8000"/>
                </a:solidFill>
                <a:latin typeface="Arial"/>
                <a:cs typeface="Arial"/>
              </a:rPr>
              <a:t>have</a:t>
            </a:r>
            <a:r>
              <a:rPr sz="1800" spc="-1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8000"/>
                </a:solidFill>
                <a:latin typeface="Arial"/>
                <a:cs typeface="Arial"/>
              </a:rPr>
              <a:t>closer</a:t>
            </a:r>
            <a:r>
              <a:rPr sz="1800" spc="1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8000"/>
                </a:solidFill>
                <a:latin typeface="Arial"/>
                <a:cs typeface="Arial"/>
              </a:rPr>
              <a:t>centroids </a:t>
            </a:r>
            <a:r>
              <a:rPr sz="1800" dirty="0">
                <a:solidFill>
                  <a:srgbClr val="008000"/>
                </a:solidFill>
                <a:latin typeface="Arial"/>
                <a:cs typeface="Arial"/>
              </a:rPr>
              <a:t>than</a:t>
            </a:r>
            <a:r>
              <a:rPr sz="1800" spc="-14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8000"/>
                </a:solidFill>
                <a:latin typeface="Arial"/>
                <a:cs typeface="Arial"/>
              </a:rPr>
              <a:t>A</a:t>
            </a:r>
            <a:r>
              <a:rPr sz="1800" spc="-11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8000"/>
                </a:solidFill>
                <a:latin typeface="Arial"/>
                <a:cs typeface="Arial"/>
              </a:rPr>
              <a:t>and</a:t>
            </a:r>
            <a:r>
              <a:rPr sz="1800" spc="2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8000"/>
                </a:solidFill>
                <a:latin typeface="Arial"/>
                <a:cs typeface="Arial"/>
              </a:rPr>
              <a:t>C,</a:t>
            </a:r>
            <a:r>
              <a:rPr sz="1800" spc="7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8000"/>
                </a:solidFill>
                <a:latin typeface="Arial"/>
                <a:cs typeface="Arial"/>
              </a:rPr>
              <a:t>but</a:t>
            </a:r>
            <a:r>
              <a:rPr sz="1800" spc="-8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8000"/>
                </a:solidFill>
                <a:latin typeface="Arial"/>
                <a:cs typeface="Arial"/>
              </a:rPr>
              <a:t>closest</a:t>
            </a:r>
            <a:r>
              <a:rPr sz="1800" spc="-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8000"/>
                </a:solidFill>
                <a:latin typeface="Arial"/>
                <a:cs typeface="Arial"/>
              </a:rPr>
              <a:t>points </a:t>
            </a:r>
            <a:r>
              <a:rPr sz="1800" dirty="0">
                <a:solidFill>
                  <a:srgbClr val="008000"/>
                </a:solidFill>
                <a:latin typeface="Arial"/>
                <a:cs typeface="Arial"/>
              </a:rPr>
              <a:t>are</a:t>
            </a:r>
            <a:r>
              <a:rPr sz="1800" spc="-1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8000"/>
                </a:solidFill>
                <a:latin typeface="Arial"/>
                <a:cs typeface="Arial"/>
              </a:rPr>
              <a:t>from</a:t>
            </a:r>
            <a:r>
              <a:rPr sz="1800" spc="-5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8000"/>
                </a:solidFill>
                <a:latin typeface="Arial"/>
                <a:cs typeface="Arial"/>
              </a:rPr>
              <a:t>A</a:t>
            </a:r>
            <a:r>
              <a:rPr sz="1800" spc="-12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8000"/>
                </a:solidFill>
                <a:latin typeface="Arial"/>
                <a:cs typeface="Arial"/>
              </a:rPr>
              <a:t>and</a:t>
            </a:r>
            <a:r>
              <a:rPr sz="1800" spc="-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008000"/>
                </a:solidFill>
                <a:latin typeface="Arial"/>
                <a:cs typeface="Arial"/>
              </a:rPr>
              <a:t>C.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876800" y="1371600"/>
            <a:ext cx="2971800" cy="1752600"/>
            <a:chOff x="4876800" y="1371600"/>
            <a:chExt cx="2971800" cy="17526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6800" y="1371600"/>
              <a:ext cx="1352550" cy="1752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43650" y="1714500"/>
              <a:ext cx="1504950" cy="82867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567426" y="1947926"/>
              <a:ext cx="609600" cy="533400"/>
            </a:xfrm>
            <a:custGeom>
              <a:avLst/>
              <a:gdLst/>
              <a:ahLst/>
              <a:cxnLst/>
              <a:rect l="l" t="t" r="r" b="b"/>
              <a:pathLst>
                <a:path w="609600" h="533400">
                  <a:moveTo>
                    <a:pt x="0" y="266700"/>
                  </a:moveTo>
                  <a:lnTo>
                    <a:pt x="3987" y="223433"/>
                  </a:lnTo>
                  <a:lnTo>
                    <a:pt x="15532" y="182392"/>
                  </a:lnTo>
                  <a:lnTo>
                    <a:pt x="34008" y="144124"/>
                  </a:lnTo>
                  <a:lnTo>
                    <a:pt x="58789" y="109179"/>
                  </a:lnTo>
                  <a:lnTo>
                    <a:pt x="89249" y="78104"/>
                  </a:lnTo>
                  <a:lnTo>
                    <a:pt x="124760" y="51450"/>
                  </a:lnTo>
                  <a:lnTo>
                    <a:pt x="164697" y="29763"/>
                  </a:lnTo>
                  <a:lnTo>
                    <a:pt x="208434" y="13594"/>
                  </a:lnTo>
                  <a:lnTo>
                    <a:pt x="255343" y="3489"/>
                  </a:lnTo>
                  <a:lnTo>
                    <a:pt x="304800" y="0"/>
                  </a:lnTo>
                  <a:lnTo>
                    <a:pt x="354225" y="3489"/>
                  </a:lnTo>
                  <a:lnTo>
                    <a:pt x="401116" y="13594"/>
                  </a:lnTo>
                  <a:lnTo>
                    <a:pt x="444846" y="29763"/>
                  </a:lnTo>
                  <a:lnTo>
                    <a:pt x="484784" y="51450"/>
                  </a:lnTo>
                  <a:lnTo>
                    <a:pt x="520303" y="78104"/>
                  </a:lnTo>
                  <a:lnTo>
                    <a:pt x="550773" y="109179"/>
                  </a:lnTo>
                  <a:lnTo>
                    <a:pt x="575567" y="144124"/>
                  </a:lnTo>
                  <a:lnTo>
                    <a:pt x="594055" y="182392"/>
                  </a:lnTo>
                  <a:lnTo>
                    <a:pt x="605609" y="223433"/>
                  </a:lnTo>
                  <a:lnTo>
                    <a:pt x="609600" y="266700"/>
                  </a:lnTo>
                  <a:lnTo>
                    <a:pt x="605609" y="309935"/>
                  </a:lnTo>
                  <a:lnTo>
                    <a:pt x="594055" y="350958"/>
                  </a:lnTo>
                  <a:lnTo>
                    <a:pt x="575567" y="389219"/>
                  </a:lnTo>
                  <a:lnTo>
                    <a:pt x="550773" y="424165"/>
                  </a:lnTo>
                  <a:lnTo>
                    <a:pt x="520303" y="455247"/>
                  </a:lnTo>
                  <a:lnTo>
                    <a:pt x="484784" y="481913"/>
                  </a:lnTo>
                  <a:lnTo>
                    <a:pt x="444846" y="503612"/>
                  </a:lnTo>
                  <a:lnTo>
                    <a:pt x="401116" y="519793"/>
                  </a:lnTo>
                  <a:lnTo>
                    <a:pt x="354225" y="529906"/>
                  </a:lnTo>
                  <a:lnTo>
                    <a:pt x="304800" y="533400"/>
                  </a:lnTo>
                  <a:lnTo>
                    <a:pt x="255343" y="529906"/>
                  </a:lnTo>
                  <a:lnTo>
                    <a:pt x="208434" y="519793"/>
                  </a:lnTo>
                  <a:lnTo>
                    <a:pt x="164697" y="503612"/>
                  </a:lnTo>
                  <a:lnTo>
                    <a:pt x="124760" y="481913"/>
                  </a:lnTo>
                  <a:lnTo>
                    <a:pt x="89249" y="455247"/>
                  </a:lnTo>
                  <a:lnTo>
                    <a:pt x="58789" y="424165"/>
                  </a:lnTo>
                  <a:lnTo>
                    <a:pt x="34008" y="389219"/>
                  </a:lnTo>
                  <a:lnTo>
                    <a:pt x="15532" y="350958"/>
                  </a:lnTo>
                  <a:lnTo>
                    <a:pt x="3987" y="309935"/>
                  </a:lnTo>
                  <a:lnTo>
                    <a:pt x="0" y="2667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785103" y="2041842"/>
            <a:ext cx="1708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/>
                <a:cs typeface="Corbel"/>
              </a:rPr>
              <a:t>A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24526" y="2595626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266700"/>
                </a:moveTo>
                <a:lnTo>
                  <a:pt x="3987" y="223433"/>
                </a:lnTo>
                <a:lnTo>
                  <a:pt x="15532" y="182392"/>
                </a:lnTo>
                <a:lnTo>
                  <a:pt x="34008" y="144124"/>
                </a:lnTo>
                <a:lnTo>
                  <a:pt x="58789" y="109179"/>
                </a:lnTo>
                <a:lnTo>
                  <a:pt x="89249" y="78104"/>
                </a:lnTo>
                <a:lnTo>
                  <a:pt x="124760" y="51450"/>
                </a:lnTo>
                <a:lnTo>
                  <a:pt x="164697" y="29763"/>
                </a:lnTo>
                <a:lnTo>
                  <a:pt x="208434" y="13594"/>
                </a:lnTo>
                <a:lnTo>
                  <a:pt x="255343" y="3489"/>
                </a:lnTo>
                <a:lnTo>
                  <a:pt x="304800" y="0"/>
                </a:lnTo>
                <a:lnTo>
                  <a:pt x="354225" y="3489"/>
                </a:lnTo>
                <a:lnTo>
                  <a:pt x="401116" y="13594"/>
                </a:lnTo>
                <a:lnTo>
                  <a:pt x="444846" y="29763"/>
                </a:lnTo>
                <a:lnTo>
                  <a:pt x="484784" y="51450"/>
                </a:lnTo>
                <a:lnTo>
                  <a:pt x="520303" y="78104"/>
                </a:lnTo>
                <a:lnTo>
                  <a:pt x="550773" y="109179"/>
                </a:lnTo>
                <a:lnTo>
                  <a:pt x="575567" y="144124"/>
                </a:lnTo>
                <a:lnTo>
                  <a:pt x="594055" y="182392"/>
                </a:lnTo>
                <a:lnTo>
                  <a:pt x="605609" y="223433"/>
                </a:lnTo>
                <a:lnTo>
                  <a:pt x="609600" y="266700"/>
                </a:lnTo>
                <a:lnTo>
                  <a:pt x="605609" y="309935"/>
                </a:lnTo>
                <a:lnTo>
                  <a:pt x="594055" y="350958"/>
                </a:lnTo>
                <a:lnTo>
                  <a:pt x="575567" y="389219"/>
                </a:lnTo>
                <a:lnTo>
                  <a:pt x="550773" y="424165"/>
                </a:lnTo>
                <a:lnTo>
                  <a:pt x="520303" y="455247"/>
                </a:lnTo>
                <a:lnTo>
                  <a:pt x="484784" y="481913"/>
                </a:lnTo>
                <a:lnTo>
                  <a:pt x="444846" y="503612"/>
                </a:lnTo>
                <a:lnTo>
                  <a:pt x="401116" y="519793"/>
                </a:lnTo>
                <a:lnTo>
                  <a:pt x="354225" y="529906"/>
                </a:lnTo>
                <a:lnTo>
                  <a:pt x="304800" y="533400"/>
                </a:lnTo>
                <a:lnTo>
                  <a:pt x="255343" y="529906"/>
                </a:lnTo>
                <a:lnTo>
                  <a:pt x="208434" y="519793"/>
                </a:lnTo>
                <a:lnTo>
                  <a:pt x="164697" y="503612"/>
                </a:lnTo>
                <a:lnTo>
                  <a:pt x="124760" y="481913"/>
                </a:lnTo>
                <a:lnTo>
                  <a:pt x="89249" y="455247"/>
                </a:lnTo>
                <a:lnTo>
                  <a:pt x="58789" y="424165"/>
                </a:lnTo>
                <a:lnTo>
                  <a:pt x="34008" y="389219"/>
                </a:lnTo>
                <a:lnTo>
                  <a:pt x="15532" y="350958"/>
                </a:lnTo>
                <a:lnTo>
                  <a:pt x="3987" y="309935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447284" y="2692463"/>
            <a:ext cx="1612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/>
                <a:cs typeface="Corbel"/>
              </a:rPr>
              <a:t>B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77051" y="1795526"/>
            <a:ext cx="762000" cy="533400"/>
          </a:xfrm>
          <a:custGeom>
            <a:avLst/>
            <a:gdLst/>
            <a:ahLst/>
            <a:cxnLst/>
            <a:rect l="l" t="t" r="r" b="b"/>
            <a:pathLst>
              <a:path w="762000" h="533400">
                <a:moveTo>
                  <a:pt x="0" y="266700"/>
                </a:moveTo>
                <a:lnTo>
                  <a:pt x="4130" y="227283"/>
                </a:lnTo>
                <a:lnTo>
                  <a:pt x="16129" y="189664"/>
                </a:lnTo>
                <a:lnTo>
                  <a:pt x="35408" y="154254"/>
                </a:lnTo>
                <a:lnTo>
                  <a:pt x="61376" y="121467"/>
                </a:lnTo>
                <a:lnTo>
                  <a:pt x="93446" y="91714"/>
                </a:lnTo>
                <a:lnTo>
                  <a:pt x="131028" y="65408"/>
                </a:lnTo>
                <a:lnTo>
                  <a:pt x="173533" y="42960"/>
                </a:lnTo>
                <a:lnTo>
                  <a:pt x="220372" y="24783"/>
                </a:lnTo>
                <a:lnTo>
                  <a:pt x="270955" y="11289"/>
                </a:lnTo>
                <a:lnTo>
                  <a:pt x="324694" y="2891"/>
                </a:lnTo>
                <a:lnTo>
                  <a:pt x="381000" y="0"/>
                </a:lnTo>
                <a:lnTo>
                  <a:pt x="437276" y="2891"/>
                </a:lnTo>
                <a:lnTo>
                  <a:pt x="490998" y="11289"/>
                </a:lnTo>
                <a:lnTo>
                  <a:pt x="541573" y="24783"/>
                </a:lnTo>
                <a:lnTo>
                  <a:pt x="588410" y="42960"/>
                </a:lnTo>
                <a:lnTo>
                  <a:pt x="630919" y="65408"/>
                </a:lnTo>
                <a:lnTo>
                  <a:pt x="668510" y="91714"/>
                </a:lnTo>
                <a:lnTo>
                  <a:pt x="700591" y="121467"/>
                </a:lnTo>
                <a:lnTo>
                  <a:pt x="726571" y="154254"/>
                </a:lnTo>
                <a:lnTo>
                  <a:pt x="745860" y="189664"/>
                </a:lnTo>
                <a:lnTo>
                  <a:pt x="757866" y="227283"/>
                </a:lnTo>
                <a:lnTo>
                  <a:pt x="762000" y="266700"/>
                </a:lnTo>
                <a:lnTo>
                  <a:pt x="757866" y="306088"/>
                </a:lnTo>
                <a:lnTo>
                  <a:pt x="745860" y="343689"/>
                </a:lnTo>
                <a:lnTo>
                  <a:pt x="726571" y="379090"/>
                </a:lnTo>
                <a:lnTo>
                  <a:pt x="700591" y="411876"/>
                </a:lnTo>
                <a:lnTo>
                  <a:pt x="668510" y="441633"/>
                </a:lnTo>
                <a:lnTo>
                  <a:pt x="630919" y="467948"/>
                </a:lnTo>
                <a:lnTo>
                  <a:pt x="588410" y="490407"/>
                </a:lnTo>
                <a:lnTo>
                  <a:pt x="541573" y="508595"/>
                </a:lnTo>
                <a:lnTo>
                  <a:pt x="490998" y="522099"/>
                </a:lnTo>
                <a:lnTo>
                  <a:pt x="437276" y="530506"/>
                </a:lnTo>
                <a:lnTo>
                  <a:pt x="381000" y="533400"/>
                </a:lnTo>
                <a:lnTo>
                  <a:pt x="324694" y="530506"/>
                </a:lnTo>
                <a:lnTo>
                  <a:pt x="270955" y="522099"/>
                </a:lnTo>
                <a:lnTo>
                  <a:pt x="220372" y="508595"/>
                </a:lnTo>
                <a:lnTo>
                  <a:pt x="173533" y="490407"/>
                </a:lnTo>
                <a:lnTo>
                  <a:pt x="131028" y="467948"/>
                </a:lnTo>
                <a:lnTo>
                  <a:pt x="93446" y="441633"/>
                </a:lnTo>
                <a:lnTo>
                  <a:pt x="61376" y="411876"/>
                </a:lnTo>
                <a:lnTo>
                  <a:pt x="35408" y="379090"/>
                </a:lnTo>
                <a:lnTo>
                  <a:pt x="16129" y="343689"/>
                </a:lnTo>
                <a:lnTo>
                  <a:pt x="4130" y="306088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685026" y="1893252"/>
            <a:ext cx="1606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orbel"/>
                <a:cs typeface="Corbel"/>
              </a:rPr>
              <a:t>C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81701" y="1681226"/>
            <a:ext cx="1685925" cy="914400"/>
          </a:xfrm>
          <a:custGeom>
            <a:avLst/>
            <a:gdLst/>
            <a:ahLst/>
            <a:cxnLst/>
            <a:rect l="l" t="t" r="r" b="b"/>
            <a:pathLst>
              <a:path w="1685925" h="914400">
                <a:moveTo>
                  <a:pt x="0" y="457200"/>
                </a:moveTo>
                <a:lnTo>
                  <a:pt x="8369" y="392495"/>
                </a:lnTo>
                <a:lnTo>
                  <a:pt x="32716" y="330586"/>
                </a:lnTo>
                <a:lnTo>
                  <a:pt x="71901" y="272091"/>
                </a:lnTo>
                <a:lnTo>
                  <a:pt x="124783" y="217627"/>
                </a:lnTo>
                <a:lnTo>
                  <a:pt x="156004" y="192100"/>
                </a:lnTo>
                <a:lnTo>
                  <a:pt x="190222" y="167812"/>
                </a:lnTo>
                <a:lnTo>
                  <a:pt x="227294" y="144841"/>
                </a:lnTo>
                <a:lnTo>
                  <a:pt x="267078" y="123264"/>
                </a:lnTo>
                <a:lnTo>
                  <a:pt x="309430" y="103158"/>
                </a:lnTo>
                <a:lnTo>
                  <a:pt x="354210" y="84600"/>
                </a:lnTo>
                <a:lnTo>
                  <a:pt x="401273" y="67668"/>
                </a:lnTo>
                <a:lnTo>
                  <a:pt x="450478" y="52439"/>
                </a:lnTo>
                <a:lnTo>
                  <a:pt x="501682" y="38990"/>
                </a:lnTo>
                <a:lnTo>
                  <a:pt x="554742" y="27398"/>
                </a:lnTo>
                <a:lnTo>
                  <a:pt x="609516" y="17740"/>
                </a:lnTo>
                <a:lnTo>
                  <a:pt x="665861" y="10095"/>
                </a:lnTo>
                <a:lnTo>
                  <a:pt x="723635" y="4538"/>
                </a:lnTo>
                <a:lnTo>
                  <a:pt x="782695" y="1147"/>
                </a:lnTo>
                <a:lnTo>
                  <a:pt x="842899" y="0"/>
                </a:lnTo>
                <a:lnTo>
                  <a:pt x="903103" y="1147"/>
                </a:lnTo>
                <a:lnTo>
                  <a:pt x="962165" y="4538"/>
                </a:lnTo>
                <a:lnTo>
                  <a:pt x="1019942" y="10095"/>
                </a:lnTo>
                <a:lnTo>
                  <a:pt x="1076292" y="17740"/>
                </a:lnTo>
                <a:lnTo>
                  <a:pt x="1131071" y="27398"/>
                </a:lnTo>
                <a:lnTo>
                  <a:pt x="1184137" y="38990"/>
                </a:lnTo>
                <a:lnTo>
                  <a:pt x="1235347" y="52439"/>
                </a:lnTo>
                <a:lnTo>
                  <a:pt x="1284559" y="67668"/>
                </a:lnTo>
                <a:lnTo>
                  <a:pt x="1331630" y="84600"/>
                </a:lnTo>
                <a:lnTo>
                  <a:pt x="1376418" y="103158"/>
                </a:lnTo>
                <a:lnTo>
                  <a:pt x="1418779" y="123264"/>
                </a:lnTo>
                <a:lnTo>
                  <a:pt x="1458571" y="144841"/>
                </a:lnTo>
                <a:lnTo>
                  <a:pt x="1495651" y="167812"/>
                </a:lnTo>
                <a:lnTo>
                  <a:pt x="1529877" y="192100"/>
                </a:lnTo>
                <a:lnTo>
                  <a:pt x="1561106" y="217627"/>
                </a:lnTo>
                <a:lnTo>
                  <a:pt x="1589195" y="244316"/>
                </a:lnTo>
                <a:lnTo>
                  <a:pt x="1635384" y="300873"/>
                </a:lnTo>
                <a:lnTo>
                  <a:pt x="1667302" y="361153"/>
                </a:lnTo>
                <a:lnTo>
                  <a:pt x="1683808" y="424536"/>
                </a:lnTo>
                <a:lnTo>
                  <a:pt x="1685925" y="457200"/>
                </a:lnTo>
                <a:lnTo>
                  <a:pt x="1683808" y="489847"/>
                </a:lnTo>
                <a:lnTo>
                  <a:pt x="1667302" y="553209"/>
                </a:lnTo>
                <a:lnTo>
                  <a:pt x="1635384" y="613475"/>
                </a:lnTo>
                <a:lnTo>
                  <a:pt x="1589195" y="670026"/>
                </a:lnTo>
                <a:lnTo>
                  <a:pt x="1561106" y="696716"/>
                </a:lnTo>
                <a:lnTo>
                  <a:pt x="1529877" y="722244"/>
                </a:lnTo>
                <a:lnTo>
                  <a:pt x="1495651" y="746534"/>
                </a:lnTo>
                <a:lnTo>
                  <a:pt x="1458571" y="769508"/>
                </a:lnTo>
                <a:lnTo>
                  <a:pt x="1418779" y="791090"/>
                </a:lnTo>
                <a:lnTo>
                  <a:pt x="1376418" y="811200"/>
                </a:lnTo>
                <a:lnTo>
                  <a:pt x="1331630" y="829763"/>
                </a:lnTo>
                <a:lnTo>
                  <a:pt x="1284559" y="846701"/>
                </a:lnTo>
                <a:lnTo>
                  <a:pt x="1235347" y="861935"/>
                </a:lnTo>
                <a:lnTo>
                  <a:pt x="1184137" y="875390"/>
                </a:lnTo>
                <a:lnTo>
                  <a:pt x="1131071" y="886987"/>
                </a:lnTo>
                <a:lnTo>
                  <a:pt x="1076292" y="896649"/>
                </a:lnTo>
                <a:lnTo>
                  <a:pt x="1019942" y="904299"/>
                </a:lnTo>
                <a:lnTo>
                  <a:pt x="962165" y="909859"/>
                </a:lnTo>
                <a:lnTo>
                  <a:pt x="903103" y="913251"/>
                </a:lnTo>
                <a:lnTo>
                  <a:pt x="842899" y="914400"/>
                </a:lnTo>
                <a:lnTo>
                  <a:pt x="782695" y="913251"/>
                </a:lnTo>
                <a:lnTo>
                  <a:pt x="723635" y="909859"/>
                </a:lnTo>
                <a:lnTo>
                  <a:pt x="665861" y="904299"/>
                </a:lnTo>
                <a:lnTo>
                  <a:pt x="609516" y="896649"/>
                </a:lnTo>
                <a:lnTo>
                  <a:pt x="554742" y="886987"/>
                </a:lnTo>
                <a:lnTo>
                  <a:pt x="501682" y="875390"/>
                </a:lnTo>
                <a:lnTo>
                  <a:pt x="450478" y="861935"/>
                </a:lnTo>
                <a:lnTo>
                  <a:pt x="401273" y="846701"/>
                </a:lnTo>
                <a:lnTo>
                  <a:pt x="354210" y="829763"/>
                </a:lnTo>
                <a:lnTo>
                  <a:pt x="309430" y="811200"/>
                </a:lnTo>
                <a:lnTo>
                  <a:pt x="267078" y="791090"/>
                </a:lnTo>
                <a:lnTo>
                  <a:pt x="227294" y="769508"/>
                </a:lnTo>
                <a:lnTo>
                  <a:pt x="190222" y="746534"/>
                </a:lnTo>
                <a:lnTo>
                  <a:pt x="156004" y="722244"/>
                </a:lnTo>
                <a:lnTo>
                  <a:pt x="124783" y="696716"/>
                </a:lnTo>
                <a:lnTo>
                  <a:pt x="96701" y="670026"/>
                </a:lnTo>
                <a:lnTo>
                  <a:pt x="50525" y="613475"/>
                </a:lnTo>
                <a:lnTo>
                  <a:pt x="18616" y="553209"/>
                </a:lnTo>
                <a:lnTo>
                  <a:pt x="2116" y="489847"/>
                </a:lnTo>
                <a:lnTo>
                  <a:pt x="0" y="457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91225" y="4943475"/>
            <a:ext cx="533400" cy="34290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763384" y="4987353"/>
            <a:ext cx="13011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Data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density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822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450" y="333311"/>
            <a:ext cx="6538976" cy="45243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4997" y="1656714"/>
            <a:ext cx="4237355" cy="295973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36550" marR="5080" indent="-324485">
              <a:lnSpc>
                <a:spcPts val="3829"/>
              </a:lnSpc>
              <a:spcBef>
                <a:spcPts val="265"/>
              </a:spcBef>
              <a:buClr>
                <a:srgbClr val="EFAC00"/>
              </a:buClr>
              <a:buSzPct val="79687"/>
              <a:buFont typeface="Cambria"/>
              <a:buChar char="◾"/>
              <a:tabLst>
                <a:tab pos="336550" algn="l"/>
              </a:tabLst>
            </a:pPr>
            <a:r>
              <a:rPr sz="3200" dirty="0">
                <a:latin typeface="Calibri"/>
                <a:cs typeface="Calibri"/>
              </a:rPr>
              <a:t>Linking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based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on </a:t>
            </a:r>
            <a:r>
              <a:rPr sz="3200" dirty="0">
                <a:latin typeface="Calibri"/>
                <a:cs typeface="Calibri"/>
              </a:rPr>
              <a:t>closest</a:t>
            </a:r>
            <a:r>
              <a:rPr sz="3200" spc="-1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members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works </a:t>
            </a:r>
            <a:r>
              <a:rPr sz="3200" spc="-20" dirty="0">
                <a:latin typeface="Calibri"/>
                <a:cs typeface="Calibri"/>
              </a:rPr>
              <a:t>well</a:t>
            </a:r>
            <a:endParaRPr sz="3200">
              <a:latin typeface="Calibri"/>
              <a:cs typeface="Calibri"/>
            </a:endParaRPr>
          </a:p>
          <a:p>
            <a:pPr marL="336550" marR="664210" indent="-324485" algn="just">
              <a:lnSpc>
                <a:spcPts val="3829"/>
              </a:lnSpc>
              <a:spcBef>
                <a:spcPts val="55"/>
              </a:spcBef>
              <a:buClr>
                <a:srgbClr val="EFAC00"/>
              </a:buClr>
              <a:buSzPct val="79687"/>
              <a:buFont typeface="Cambria"/>
              <a:buChar char="◾"/>
              <a:tabLst>
                <a:tab pos="336550" algn="l"/>
              </a:tabLst>
            </a:pPr>
            <a:r>
              <a:rPr sz="3200" dirty="0">
                <a:latin typeface="Calibri"/>
                <a:cs typeface="Calibri"/>
              </a:rPr>
              <a:t>But</a:t>
            </a:r>
            <a:r>
              <a:rPr sz="3200" spc="4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Centroid-</a:t>
            </a:r>
            <a:r>
              <a:rPr sz="3200" spc="-20" dirty="0">
                <a:latin typeface="Calibri"/>
                <a:cs typeface="Calibri"/>
              </a:rPr>
              <a:t>based </a:t>
            </a:r>
            <a:r>
              <a:rPr sz="3200" dirty="0">
                <a:latin typeface="Calibri"/>
                <a:cs typeface="Calibri"/>
              </a:rPr>
              <a:t>linking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might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cause </a:t>
            </a:r>
            <a:r>
              <a:rPr sz="3200" spc="-10" dirty="0">
                <a:latin typeface="Calibri"/>
                <a:cs typeface="Calibri"/>
              </a:rPr>
              <a:t>errors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1694" y="6569709"/>
            <a:ext cx="1397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3E3E3E"/>
                </a:solidFill>
                <a:latin typeface="Calibri"/>
                <a:cs typeface="Calibri"/>
              </a:rPr>
              <a:t>31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762625" y="1524063"/>
            <a:ext cx="2590800" cy="2571750"/>
            <a:chOff x="5762625" y="1524063"/>
            <a:chExt cx="2590800" cy="2571750"/>
          </a:xfrm>
        </p:grpSpPr>
        <p:sp>
          <p:nvSpPr>
            <p:cNvPr id="6" name="object 6"/>
            <p:cNvSpPr/>
            <p:nvPr/>
          </p:nvSpPr>
          <p:spPr>
            <a:xfrm>
              <a:off x="5762625" y="1581149"/>
              <a:ext cx="2590800" cy="2514600"/>
            </a:xfrm>
            <a:custGeom>
              <a:avLst/>
              <a:gdLst/>
              <a:ahLst/>
              <a:cxnLst/>
              <a:rect l="l" t="t" r="r" b="b"/>
              <a:pathLst>
                <a:path w="2590800" h="2514600">
                  <a:moveTo>
                    <a:pt x="1295400" y="0"/>
                  </a:moveTo>
                  <a:lnTo>
                    <a:pt x="1246838" y="867"/>
                  </a:lnTo>
                  <a:lnTo>
                    <a:pt x="1198727" y="3448"/>
                  </a:lnTo>
                  <a:lnTo>
                    <a:pt x="1151099" y="7713"/>
                  </a:lnTo>
                  <a:lnTo>
                    <a:pt x="1103983" y="13631"/>
                  </a:lnTo>
                  <a:lnTo>
                    <a:pt x="1057413" y="21172"/>
                  </a:lnTo>
                  <a:lnTo>
                    <a:pt x="1011419" y="30305"/>
                  </a:lnTo>
                  <a:lnTo>
                    <a:pt x="966033" y="41001"/>
                  </a:lnTo>
                  <a:lnTo>
                    <a:pt x="921285" y="53228"/>
                  </a:lnTo>
                  <a:lnTo>
                    <a:pt x="877207" y="66957"/>
                  </a:lnTo>
                  <a:lnTo>
                    <a:pt x="833831" y="82157"/>
                  </a:lnTo>
                  <a:lnTo>
                    <a:pt x="791188" y="98798"/>
                  </a:lnTo>
                  <a:lnTo>
                    <a:pt x="749308" y="116848"/>
                  </a:lnTo>
                  <a:lnTo>
                    <a:pt x="708224" y="136279"/>
                  </a:lnTo>
                  <a:lnTo>
                    <a:pt x="667967" y="157059"/>
                  </a:lnTo>
                  <a:lnTo>
                    <a:pt x="628568" y="179158"/>
                  </a:lnTo>
                  <a:lnTo>
                    <a:pt x="590058" y="202546"/>
                  </a:lnTo>
                  <a:lnTo>
                    <a:pt x="552468" y="227192"/>
                  </a:lnTo>
                  <a:lnTo>
                    <a:pt x="515831" y="253067"/>
                  </a:lnTo>
                  <a:lnTo>
                    <a:pt x="480177" y="280139"/>
                  </a:lnTo>
                  <a:lnTo>
                    <a:pt x="445538" y="308378"/>
                  </a:lnTo>
                  <a:lnTo>
                    <a:pt x="411944" y="337754"/>
                  </a:lnTo>
                  <a:lnTo>
                    <a:pt x="379428" y="368236"/>
                  </a:lnTo>
                  <a:lnTo>
                    <a:pt x="348020" y="399795"/>
                  </a:lnTo>
                  <a:lnTo>
                    <a:pt x="317752" y="432399"/>
                  </a:lnTo>
                  <a:lnTo>
                    <a:pt x="288656" y="466018"/>
                  </a:lnTo>
                  <a:lnTo>
                    <a:pt x="260762" y="500623"/>
                  </a:lnTo>
                  <a:lnTo>
                    <a:pt x="234101" y="536182"/>
                  </a:lnTo>
                  <a:lnTo>
                    <a:pt x="208706" y="572665"/>
                  </a:lnTo>
                  <a:lnTo>
                    <a:pt x="184608" y="610042"/>
                  </a:lnTo>
                  <a:lnTo>
                    <a:pt x="161837" y="648283"/>
                  </a:lnTo>
                  <a:lnTo>
                    <a:pt x="140425" y="687356"/>
                  </a:lnTo>
                  <a:lnTo>
                    <a:pt x="120404" y="727233"/>
                  </a:lnTo>
                  <a:lnTo>
                    <a:pt x="101804" y="767881"/>
                  </a:lnTo>
                  <a:lnTo>
                    <a:pt x="84657" y="809272"/>
                  </a:lnTo>
                  <a:lnTo>
                    <a:pt x="68995" y="851374"/>
                  </a:lnTo>
                  <a:lnTo>
                    <a:pt x="54849" y="894157"/>
                  </a:lnTo>
                  <a:lnTo>
                    <a:pt x="42249" y="937591"/>
                  </a:lnTo>
                  <a:lnTo>
                    <a:pt x="31228" y="981645"/>
                  </a:lnTo>
                  <a:lnTo>
                    <a:pt x="21816" y="1026290"/>
                  </a:lnTo>
                  <a:lnTo>
                    <a:pt x="14046" y="1071494"/>
                  </a:lnTo>
                  <a:lnTo>
                    <a:pt x="7948" y="1117227"/>
                  </a:lnTo>
                  <a:lnTo>
                    <a:pt x="3553" y="1163460"/>
                  </a:lnTo>
                  <a:lnTo>
                    <a:pt x="893" y="1210161"/>
                  </a:lnTo>
                  <a:lnTo>
                    <a:pt x="0" y="1257300"/>
                  </a:lnTo>
                  <a:lnTo>
                    <a:pt x="893" y="1304438"/>
                  </a:lnTo>
                  <a:lnTo>
                    <a:pt x="3553" y="1351139"/>
                  </a:lnTo>
                  <a:lnTo>
                    <a:pt x="7948" y="1397372"/>
                  </a:lnTo>
                  <a:lnTo>
                    <a:pt x="14046" y="1443105"/>
                  </a:lnTo>
                  <a:lnTo>
                    <a:pt x="21816" y="1488309"/>
                  </a:lnTo>
                  <a:lnTo>
                    <a:pt x="31228" y="1532954"/>
                  </a:lnTo>
                  <a:lnTo>
                    <a:pt x="42249" y="1577008"/>
                  </a:lnTo>
                  <a:lnTo>
                    <a:pt x="54849" y="1620442"/>
                  </a:lnTo>
                  <a:lnTo>
                    <a:pt x="68995" y="1663225"/>
                  </a:lnTo>
                  <a:lnTo>
                    <a:pt x="84657" y="1705327"/>
                  </a:lnTo>
                  <a:lnTo>
                    <a:pt x="101804" y="1746718"/>
                  </a:lnTo>
                  <a:lnTo>
                    <a:pt x="120404" y="1787366"/>
                  </a:lnTo>
                  <a:lnTo>
                    <a:pt x="140425" y="1827243"/>
                  </a:lnTo>
                  <a:lnTo>
                    <a:pt x="161837" y="1866316"/>
                  </a:lnTo>
                  <a:lnTo>
                    <a:pt x="184608" y="1904557"/>
                  </a:lnTo>
                  <a:lnTo>
                    <a:pt x="208706" y="1941934"/>
                  </a:lnTo>
                  <a:lnTo>
                    <a:pt x="234101" y="1978417"/>
                  </a:lnTo>
                  <a:lnTo>
                    <a:pt x="260762" y="2013976"/>
                  </a:lnTo>
                  <a:lnTo>
                    <a:pt x="288656" y="2048581"/>
                  </a:lnTo>
                  <a:lnTo>
                    <a:pt x="317752" y="2082200"/>
                  </a:lnTo>
                  <a:lnTo>
                    <a:pt x="348020" y="2114804"/>
                  </a:lnTo>
                  <a:lnTo>
                    <a:pt x="379428" y="2146363"/>
                  </a:lnTo>
                  <a:lnTo>
                    <a:pt x="411944" y="2176845"/>
                  </a:lnTo>
                  <a:lnTo>
                    <a:pt x="445538" y="2206221"/>
                  </a:lnTo>
                  <a:lnTo>
                    <a:pt x="480177" y="2234460"/>
                  </a:lnTo>
                  <a:lnTo>
                    <a:pt x="515831" y="2261532"/>
                  </a:lnTo>
                  <a:lnTo>
                    <a:pt x="552468" y="2287407"/>
                  </a:lnTo>
                  <a:lnTo>
                    <a:pt x="590058" y="2312053"/>
                  </a:lnTo>
                  <a:lnTo>
                    <a:pt x="628568" y="2335441"/>
                  </a:lnTo>
                  <a:lnTo>
                    <a:pt x="667967" y="2357540"/>
                  </a:lnTo>
                  <a:lnTo>
                    <a:pt x="708224" y="2378320"/>
                  </a:lnTo>
                  <a:lnTo>
                    <a:pt x="749308" y="2397751"/>
                  </a:lnTo>
                  <a:lnTo>
                    <a:pt x="791188" y="2415801"/>
                  </a:lnTo>
                  <a:lnTo>
                    <a:pt x="833831" y="2432442"/>
                  </a:lnTo>
                  <a:lnTo>
                    <a:pt x="877207" y="2447642"/>
                  </a:lnTo>
                  <a:lnTo>
                    <a:pt x="921285" y="2461371"/>
                  </a:lnTo>
                  <a:lnTo>
                    <a:pt x="966033" y="2473598"/>
                  </a:lnTo>
                  <a:lnTo>
                    <a:pt x="1011419" y="2484294"/>
                  </a:lnTo>
                  <a:lnTo>
                    <a:pt x="1057413" y="2493427"/>
                  </a:lnTo>
                  <a:lnTo>
                    <a:pt x="1103983" y="2500968"/>
                  </a:lnTo>
                  <a:lnTo>
                    <a:pt x="1151099" y="2506886"/>
                  </a:lnTo>
                  <a:lnTo>
                    <a:pt x="1198727" y="2511151"/>
                  </a:lnTo>
                  <a:lnTo>
                    <a:pt x="1246838" y="2513732"/>
                  </a:lnTo>
                  <a:lnTo>
                    <a:pt x="1295400" y="2514600"/>
                  </a:lnTo>
                  <a:lnTo>
                    <a:pt x="1343961" y="2513732"/>
                  </a:lnTo>
                  <a:lnTo>
                    <a:pt x="1392072" y="2511151"/>
                  </a:lnTo>
                  <a:lnTo>
                    <a:pt x="1439700" y="2506886"/>
                  </a:lnTo>
                  <a:lnTo>
                    <a:pt x="1486816" y="2500968"/>
                  </a:lnTo>
                  <a:lnTo>
                    <a:pt x="1533386" y="2493427"/>
                  </a:lnTo>
                  <a:lnTo>
                    <a:pt x="1579380" y="2484294"/>
                  </a:lnTo>
                  <a:lnTo>
                    <a:pt x="1624766" y="2473598"/>
                  </a:lnTo>
                  <a:lnTo>
                    <a:pt x="1669514" y="2461371"/>
                  </a:lnTo>
                  <a:lnTo>
                    <a:pt x="1713592" y="2447642"/>
                  </a:lnTo>
                  <a:lnTo>
                    <a:pt x="1756968" y="2432442"/>
                  </a:lnTo>
                  <a:lnTo>
                    <a:pt x="1799611" y="2415801"/>
                  </a:lnTo>
                  <a:lnTo>
                    <a:pt x="1841491" y="2397751"/>
                  </a:lnTo>
                  <a:lnTo>
                    <a:pt x="1882575" y="2378320"/>
                  </a:lnTo>
                  <a:lnTo>
                    <a:pt x="1922832" y="2357540"/>
                  </a:lnTo>
                  <a:lnTo>
                    <a:pt x="1962231" y="2335441"/>
                  </a:lnTo>
                  <a:lnTo>
                    <a:pt x="2000741" y="2312053"/>
                  </a:lnTo>
                  <a:lnTo>
                    <a:pt x="2038331" y="2287407"/>
                  </a:lnTo>
                  <a:lnTo>
                    <a:pt x="2074968" y="2261532"/>
                  </a:lnTo>
                  <a:lnTo>
                    <a:pt x="2110622" y="2234460"/>
                  </a:lnTo>
                  <a:lnTo>
                    <a:pt x="2145261" y="2206221"/>
                  </a:lnTo>
                  <a:lnTo>
                    <a:pt x="2178855" y="2176845"/>
                  </a:lnTo>
                  <a:lnTo>
                    <a:pt x="2211371" y="2146363"/>
                  </a:lnTo>
                  <a:lnTo>
                    <a:pt x="2242779" y="2114804"/>
                  </a:lnTo>
                  <a:lnTo>
                    <a:pt x="2273047" y="2082200"/>
                  </a:lnTo>
                  <a:lnTo>
                    <a:pt x="2302143" y="2048581"/>
                  </a:lnTo>
                  <a:lnTo>
                    <a:pt x="2330037" y="2013976"/>
                  </a:lnTo>
                  <a:lnTo>
                    <a:pt x="2356698" y="1978417"/>
                  </a:lnTo>
                  <a:lnTo>
                    <a:pt x="2382093" y="1941934"/>
                  </a:lnTo>
                  <a:lnTo>
                    <a:pt x="2406191" y="1904557"/>
                  </a:lnTo>
                  <a:lnTo>
                    <a:pt x="2428962" y="1866316"/>
                  </a:lnTo>
                  <a:lnTo>
                    <a:pt x="2450374" y="1827243"/>
                  </a:lnTo>
                  <a:lnTo>
                    <a:pt x="2470395" y="1787366"/>
                  </a:lnTo>
                  <a:lnTo>
                    <a:pt x="2488995" y="1746718"/>
                  </a:lnTo>
                  <a:lnTo>
                    <a:pt x="2506142" y="1705327"/>
                  </a:lnTo>
                  <a:lnTo>
                    <a:pt x="2521804" y="1663225"/>
                  </a:lnTo>
                  <a:lnTo>
                    <a:pt x="2535950" y="1620442"/>
                  </a:lnTo>
                  <a:lnTo>
                    <a:pt x="2548550" y="1577008"/>
                  </a:lnTo>
                  <a:lnTo>
                    <a:pt x="2559571" y="1532954"/>
                  </a:lnTo>
                  <a:lnTo>
                    <a:pt x="2568983" y="1488309"/>
                  </a:lnTo>
                  <a:lnTo>
                    <a:pt x="2576753" y="1443105"/>
                  </a:lnTo>
                  <a:lnTo>
                    <a:pt x="2582851" y="1397372"/>
                  </a:lnTo>
                  <a:lnTo>
                    <a:pt x="2587246" y="1351139"/>
                  </a:lnTo>
                  <a:lnTo>
                    <a:pt x="2589906" y="1304438"/>
                  </a:lnTo>
                  <a:lnTo>
                    <a:pt x="2590800" y="1257300"/>
                  </a:lnTo>
                  <a:lnTo>
                    <a:pt x="2589906" y="1210161"/>
                  </a:lnTo>
                  <a:lnTo>
                    <a:pt x="2587246" y="1163460"/>
                  </a:lnTo>
                  <a:lnTo>
                    <a:pt x="2582851" y="1117227"/>
                  </a:lnTo>
                  <a:lnTo>
                    <a:pt x="2576753" y="1071494"/>
                  </a:lnTo>
                  <a:lnTo>
                    <a:pt x="2568983" y="1026290"/>
                  </a:lnTo>
                  <a:lnTo>
                    <a:pt x="2559571" y="981645"/>
                  </a:lnTo>
                  <a:lnTo>
                    <a:pt x="2548550" y="937591"/>
                  </a:lnTo>
                  <a:lnTo>
                    <a:pt x="2535950" y="894157"/>
                  </a:lnTo>
                  <a:lnTo>
                    <a:pt x="2521804" y="851374"/>
                  </a:lnTo>
                  <a:lnTo>
                    <a:pt x="2506142" y="809272"/>
                  </a:lnTo>
                  <a:lnTo>
                    <a:pt x="2488995" y="767881"/>
                  </a:lnTo>
                  <a:lnTo>
                    <a:pt x="2470395" y="727233"/>
                  </a:lnTo>
                  <a:lnTo>
                    <a:pt x="2450374" y="687356"/>
                  </a:lnTo>
                  <a:lnTo>
                    <a:pt x="2428962" y="648283"/>
                  </a:lnTo>
                  <a:lnTo>
                    <a:pt x="2406191" y="610042"/>
                  </a:lnTo>
                  <a:lnTo>
                    <a:pt x="2382093" y="572665"/>
                  </a:lnTo>
                  <a:lnTo>
                    <a:pt x="2356698" y="536182"/>
                  </a:lnTo>
                  <a:lnTo>
                    <a:pt x="2330037" y="500623"/>
                  </a:lnTo>
                  <a:lnTo>
                    <a:pt x="2302143" y="466018"/>
                  </a:lnTo>
                  <a:lnTo>
                    <a:pt x="2273047" y="432399"/>
                  </a:lnTo>
                  <a:lnTo>
                    <a:pt x="2242779" y="399795"/>
                  </a:lnTo>
                  <a:lnTo>
                    <a:pt x="2211371" y="368236"/>
                  </a:lnTo>
                  <a:lnTo>
                    <a:pt x="2178855" y="337754"/>
                  </a:lnTo>
                  <a:lnTo>
                    <a:pt x="2145261" y="308378"/>
                  </a:lnTo>
                  <a:lnTo>
                    <a:pt x="2110622" y="280139"/>
                  </a:lnTo>
                  <a:lnTo>
                    <a:pt x="2074968" y="253067"/>
                  </a:lnTo>
                  <a:lnTo>
                    <a:pt x="2038331" y="227192"/>
                  </a:lnTo>
                  <a:lnTo>
                    <a:pt x="2000741" y="202546"/>
                  </a:lnTo>
                  <a:lnTo>
                    <a:pt x="1962231" y="179158"/>
                  </a:lnTo>
                  <a:lnTo>
                    <a:pt x="1922832" y="157059"/>
                  </a:lnTo>
                  <a:lnTo>
                    <a:pt x="1882575" y="136279"/>
                  </a:lnTo>
                  <a:lnTo>
                    <a:pt x="1841491" y="116848"/>
                  </a:lnTo>
                  <a:lnTo>
                    <a:pt x="1799611" y="98798"/>
                  </a:lnTo>
                  <a:lnTo>
                    <a:pt x="1756968" y="82157"/>
                  </a:lnTo>
                  <a:lnTo>
                    <a:pt x="1713592" y="66957"/>
                  </a:lnTo>
                  <a:lnTo>
                    <a:pt x="1669514" y="53228"/>
                  </a:lnTo>
                  <a:lnTo>
                    <a:pt x="1624766" y="41001"/>
                  </a:lnTo>
                  <a:lnTo>
                    <a:pt x="1579380" y="30305"/>
                  </a:lnTo>
                  <a:lnTo>
                    <a:pt x="1533386" y="21172"/>
                  </a:lnTo>
                  <a:lnTo>
                    <a:pt x="1486816" y="13631"/>
                  </a:lnTo>
                  <a:lnTo>
                    <a:pt x="1439700" y="7713"/>
                  </a:lnTo>
                  <a:lnTo>
                    <a:pt x="1392072" y="3448"/>
                  </a:lnTo>
                  <a:lnTo>
                    <a:pt x="1343961" y="867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5FB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53150" y="2038349"/>
              <a:ext cx="1733550" cy="1600200"/>
            </a:xfrm>
            <a:custGeom>
              <a:avLst/>
              <a:gdLst/>
              <a:ahLst/>
              <a:cxnLst/>
              <a:rect l="l" t="t" r="r" b="b"/>
              <a:pathLst>
                <a:path w="1733550" h="1600200">
                  <a:moveTo>
                    <a:pt x="866775" y="0"/>
                  </a:moveTo>
                  <a:lnTo>
                    <a:pt x="817593" y="1266"/>
                  </a:lnTo>
                  <a:lnTo>
                    <a:pt x="769130" y="5021"/>
                  </a:lnTo>
                  <a:lnTo>
                    <a:pt x="721460" y="11197"/>
                  </a:lnTo>
                  <a:lnTo>
                    <a:pt x="674656" y="19727"/>
                  </a:lnTo>
                  <a:lnTo>
                    <a:pt x="628791" y="30542"/>
                  </a:lnTo>
                  <a:lnTo>
                    <a:pt x="583937" y="43575"/>
                  </a:lnTo>
                  <a:lnTo>
                    <a:pt x="540169" y="58758"/>
                  </a:lnTo>
                  <a:lnTo>
                    <a:pt x="497559" y="76025"/>
                  </a:lnTo>
                  <a:lnTo>
                    <a:pt x="456181" y="95307"/>
                  </a:lnTo>
                  <a:lnTo>
                    <a:pt x="416108" y="116537"/>
                  </a:lnTo>
                  <a:lnTo>
                    <a:pt x="377412" y="139646"/>
                  </a:lnTo>
                  <a:lnTo>
                    <a:pt x="340169" y="164569"/>
                  </a:lnTo>
                  <a:lnTo>
                    <a:pt x="304449" y="191237"/>
                  </a:lnTo>
                  <a:lnTo>
                    <a:pt x="270327" y="219582"/>
                  </a:lnTo>
                  <a:lnTo>
                    <a:pt x="237876" y="249537"/>
                  </a:lnTo>
                  <a:lnTo>
                    <a:pt x="207170" y="281034"/>
                  </a:lnTo>
                  <a:lnTo>
                    <a:pt x="178280" y="314006"/>
                  </a:lnTo>
                  <a:lnTo>
                    <a:pt x="151281" y="348385"/>
                  </a:lnTo>
                  <a:lnTo>
                    <a:pt x="126245" y="384104"/>
                  </a:lnTo>
                  <a:lnTo>
                    <a:pt x="103247" y="421094"/>
                  </a:lnTo>
                  <a:lnTo>
                    <a:pt x="82359" y="459290"/>
                  </a:lnTo>
                  <a:lnTo>
                    <a:pt x="63654" y="498621"/>
                  </a:lnTo>
                  <a:lnTo>
                    <a:pt x="47205" y="539023"/>
                  </a:lnTo>
                  <a:lnTo>
                    <a:pt x="33086" y="580425"/>
                  </a:lnTo>
                  <a:lnTo>
                    <a:pt x="21370" y="622762"/>
                  </a:lnTo>
                  <a:lnTo>
                    <a:pt x="12130" y="665966"/>
                  </a:lnTo>
                  <a:lnTo>
                    <a:pt x="5440" y="709968"/>
                  </a:lnTo>
                  <a:lnTo>
                    <a:pt x="1372" y="754702"/>
                  </a:lnTo>
                  <a:lnTo>
                    <a:pt x="0" y="800100"/>
                  </a:lnTo>
                  <a:lnTo>
                    <a:pt x="1372" y="845497"/>
                  </a:lnTo>
                  <a:lnTo>
                    <a:pt x="5440" y="890231"/>
                  </a:lnTo>
                  <a:lnTo>
                    <a:pt x="12130" y="934233"/>
                  </a:lnTo>
                  <a:lnTo>
                    <a:pt x="21370" y="977437"/>
                  </a:lnTo>
                  <a:lnTo>
                    <a:pt x="33086" y="1019774"/>
                  </a:lnTo>
                  <a:lnTo>
                    <a:pt x="47205" y="1061176"/>
                  </a:lnTo>
                  <a:lnTo>
                    <a:pt x="63654" y="1101578"/>
                  </a:lnTo>
                  <a:lnTo>
                    <a:pt x="82359" y="1140909"/>
                  </a:lnTo>
                  <a:lnTo>
                    <a:pt x="103247" y="1179105"/>
                  </a:lnTo>
                  <a:lnTo>
                    <a:pt x="126245" y="1216095"/>
                  </a:lnTo>
                  <a:lnTo>
                    <a:pt x="151281" y="1251814"/>
                  </a:lnTo>
                  <a:lnTo>
                    <a:pt x="178280" y="1286193"/>
                  </a:lnTo>
                  <a:lnTo>
                    <a:pt x="207170" y="1319165"/>
                  </a:lnTo>
                  <a:lnTo>
                    <a:pt x="237876" y="1350662"/>
                  </a:lnTo>
                  <a:lnTo>
                    <a:pt x="270327" y="1380617"/>
                  </a:lnTo>
                  <a:lnTo>
                    <a:pt x="304449" y="1408962"/>
                  </a:lnTo>
                  <a:lnTo>
                    <a:pt x="340169" y="1435630"/>
                  </a:lnTo>
                  <a:lnTo>
                    <a:pt x="377412" y="1460553"/>
                  </a:lnTo>
                  <a:lnTo>
                    <a:pt x="416108" y="1483662"/>
                  </a:lnTo>
                  <a:lnTo>
                    <a:pt x="456181" y="1504892"/>
                  </a:lnTo>
                  <a:lnTo>
                    <a:pt x="497559" y="1524174"/>
                  </a:lnTo>
                  <a:lnTo>
                    <a:pt x="540169" y="1541441"/>
                  </a:lnTo>
                  <a:lnTo>
                    <a:pt x="583937" y="1556624"/>
                  </a:lnTo>
                  <a:lnTo>
                    <a:pt x="628791" y="1569657"/>
                  </a:lnTo>
                  <a:lnTo>
                    <a:pt x="674656" y="1580472"/>
                  </a:lnTo>
                  <a:lnTo>
                    <a:pt x="721460" y="1589002"/>
                  </a:lnTo>
                  <a:lnTo>
                    <a:pt x="769130" y="1595178"/>
                  </a:lnTo>
                  <a:lnTo>
                    <a:pt x="817593" y="1598933"/>
                  </a:lnTo>
                  <a:lnTo>
                    <a:pt x="866775" y="1600200"/>
                  </a:lnTo>
                  <a:lnTo>
                    <a:pt x="915956" y="1598933"/>
                  </a:lnTo>
                  <a:lnTo>
                    <a:pt x="964419" y="1595178"/>
                  </a:lnTo>
                  <a:lnTo>
                    <a:pt x="1012089" y="1589002"/>
                  </a:lnTo>
                  <a:lnTo>
                    <a:pt x="1058893" y="1580472"/>
                  </a:lnTo>
                  <a:lnTo>
                    <a:pt x="1104758" y="1569657"/>
                  </a:lnTo>
                  <a:lnTo>
                    <a:pt x="1149612" y="1556624"/>
                  </a:lnTo>
                  <a:lnTo>
                    <a:pt x="1193380" y="1541441"/>
                  </a:lnTo>
                  <a:lnTo>
                    <a:pt x="1235990" y="1524174"/>
                  </a:lnTo>
                  <a:lnTo>
                    <a:pt x="1277368" y="1504892"/>
                  </a:lnTo>
                  <a:lnTo>
                    <a:pt x="1317441" y="1483662"/>
                  </a:lnTo>
                  <a:lnTo>
                    <a:pt x="1356137" y="1460553"/>
                  </a:lnTo>
                  <a:lnTo>
                    <a:pt x="1393380" y="1435630"/>
                  </a:lnTo>
                  <a:lnTo>
                    <a:pt x="1429100" y="1408962"/>
                  </a:lnTo>
                  <a:lnTo>
                    <a:pt x="1463222" y="1380617"/>
                  </a:lnTo>
                  <a:lnTo>
                    <a:pt x="1495673" y="1350662"/>
                  </a:lnTo>
                  <a:lnTo>
                    <a:pt x="1526379" y="1319165"/>
                  </a:lnTo>
                  <a:lnTo>
                    <a:pt x="1555269" y="1286193"/>
                  </a:lnTo>
                  <a:lnTo>
                    <a:pt x="1582268" y="1251814"/>
                  </a:lnTo>
                  <a:lnTo>
                    <a:pt x="1607304" y="1216095"/>
                  </a:lnTo>
                  <a:lnTo>
                    <a:pt x="1630302" y="1179105"/>
                  </a:lnTo>
                  <a:lnTo>
                    <a:pt x="1651190" y="1140909"/>
                  </a:lnTo>
                  <a:lnTo>
                    <a:pt x="1669895" y="1101578"/>
                  </a:lnTo>
                  <a:lnTo>
                    <a:pt x="1686344" y="1061176"/>
                  </a:lnTo>
                  <a:lnTo>
                    <a:pt x="1700463" y="1019774"/>
                  </a:lnTo>
                  <a:lnTo>
                    <a:pt x="1712179" y="977437"/>
                  </a:lnTo>
                  <a:lnTo>
                    <a:pt x="1721419" y="934233"/>
                  </a:lnTo>
                  <a:lnTo>
                    <a:pt x="1728109" y="890231"/>
                  </a:lnTo>
                  <a:lnTo>
                    <a:pt x="1732177" y="845497"/>
                  </a:lnTo>
                  <a:lnTo>
                    <a:pt x="1733550" y="800100"/>
                  </a:lnTo>
                  <a:lnTo>
                    <a:pt x="1732177" y="754702"/>
                  </a:lnTo>
                  <a:lnTo>
                    <a:pt x="1728109" y="709968"/>
                  </a:lnTo>
                  <a:lnTo>
                    <a:pt x="1721419" y="665966"/>
                  </a:lnTo>
                  <a:lnTo>
                    <a:pt x="1712179" y="622762"/>
                  </a:lnTo>
                  <a:lnTo>
                    <a:pt x="1700463" y="580425"/>
                  </a:lnTo>
                  <a:lnTo>
                    <a:pt x="1686344" y="539023"/>
                  </a:lnTo>
                  <a:lnTo>
                    <a:pt x="1669895" y="498621"/>
                  </a:lnTo>
                  <a:lnTo>
                    <a:pt x="1651190" y="459290"/>
                  </a:lnTo>
                  <a:lnTo>
                    <a:pt x="1630302" y="421094"/>
                  </a:lnTo>
                  <a:lnTo>
                    <a:pt x="1607304" y="384104"/>
                  </a:lnTo>
                  <a:lnTo>
                    <a:pt x="1582268" y="348385"/>
                  </a:lnTo>
                  <a:lnTo>
                    <a:pt x="1555269" y="314006"/>
                  </a:lnTo>
                  <a:lnTo>
                    <a:pt x="1526379" y="281034"/>
                  </a:lnTo>
                  <a:lnTo>
                    <a:pt x="1495673" y="249537"/>
                  </a:lnTo>
                  <a:lnTo>
                    <a:pt x="1463222" y="219582"/>
                  </a:lnTo>
                  <a:lnTo>
                    <a:pt x="1429100" y="191237"/>
                  </a:lnTo>
                  <a:lnTo>
                    <a:pt x="1393380" y="164569"/>
                  </a:lnTo>
                  <a:lnTo>
                    <a:pt x="1356137" y="139646"/>
                  </a:lnTo>
                  <a:lnTo>
                    <a:pt x="1317441" y="116537"/>
                  </a:lnTo>
                  <a:lnTo>
                    <a:pt x="1277368" y="95307"/>
                  </a:lnTo>
                  <a:lnTo>
                    <a:pt x="1235990" y="76025"/>
                  </a:lnTo>
                  <a:lnTo>
                    <a:pt x="1193380" y="58758"/>
                  </a:lnTo>
                  <a:lnTo>
                    <a:pt x="1149612" y="43575"/>
                  </a:lnTo>
                  <a:lnTo>
                    <a:pt x="1104758" y="30542"/>
                  </a:lnTo>
                  <a:lnTo>
                    <a:pt x="1058893" y="19727"/>
                  </a:lnTo>
                  <a:lnTo>
                    <a:pt x="1012089" y="11197"/>
                  </a:lnTo>
                  <a:lnTo>
                    <a:pt x="964419" y="5021"/>
                  </a:lnTo>
                  <a:lnTo>
                    <a:pt x="915956" y="1266"/>
                  </a:lnTo>
                  <a:lnTo>
                    <a:pt x="866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43675" y="2381250"/>
              <a:ext cx="971550" cy="914400"/>
            </a:xfrm>
            <a:custGeom>
              <a:avLst/>
              <a:gdLst/>
              <a:ahLst/>
              <a:cxnLst/>
              <a:rect l="l" t="t" r="r" b="b"/>
              <a:pathLst>
                <a:path w="971550" h="914400">
                  <a:moveTo>
                    <a:pt x="485775" y="0"/>
                  </a:moveTo>
                  <a:lnTo>
                    <a:pt x="436117" y="2360"/>
                  </a:lnTo>
                  <a:lnTo>
                    <a:pt x="387892" y="9289"/>
                  </a:lnTo>
                  <a:lnTo>
                    <a:pt x="341343" y="20557"/>
                  </a:lnTo>
                  <a:lnTo>
                    <a:pt x="296715" y="35933"/>
                  </a:lnTo>
                  <a:lnTo>
                    <a:pt x="254253" y="55187"/>
                  </a:lnTo>
                  <a:lnTo>
                    <a:pt x="214200" y="78090"/>
                  </a:lnTo>
                  <a:lnTo>
                    <a:pt x="176802" y="104411"/>
                  </a:lnTo>
                  <a:lnTo>
                    <a:pt x="142303" y="133921"/>
                  </a:lnTo>
                  <a:lnTo>
                    <a:pt x="110947" y="166390"/>
                  </a:lnTo>
                  <a:lnTo>
                    <a:pt x="82979" y="201587"/>
                  </a:lnTo>
                  <a:lnTo>
                    <a:pt x="58642" y="239283"/>
                  </a:lnTo>
                  <a:lnTo>
                    <a:pt x="38183" y="279249"/>
                  </a:lnTo>
                  <a:lnTo>
                    <a:pt x="21844" y="321253"/>
                  </a:lnTo>
                  <a:lnTo>
                    <a:pt x="9871" y="365066"/>
                  </a:lnTo>
                  <a:lnTo>
                    <a:pt x="2508" y="410458"/>
                  </a:lnTo>
                  <a:lnTo>
                    <a:pt x="0" y="457200"/>
                  </a:lnTo>
                  <a:lnTo>
                    <a:pt x="2508" y="503941"/>
                  </a:lnTo>
                  <a:lnTo>
                    <a:pt x="9871" y="549333"/>
                  </a:lnTo>
                  <a:lnTo>
                    <a:pt x="21844" y="593146"/>
                  </a:lnTo>
                  <a:lnTo>
                    <a:pt x="38183" y="635150"/>
                  </a:lnTo>
                  <a:lnTo>
                    <a:pt x="58642" y="675116"/>
                  </a:lnTo>
                  <a:lnTo>
                    <a:pt x="82979" y="712812"/>
                  </a:lnTo>
                  <a:lnTo>
                    <a:pt x="110947" y="748009"/>
                  </a:lnTo>
                  <a:lnTo>
                    <a:pt x="142303" y="780478"/>
                  </a:lnTo>
                  <a:lnTo>
                    <a:pt x="176802" y="809988"/>
                  </a:lnTo>
                  <a:lnTo>
                    <a:pt x="214200" y="836309"/>
                  </a:lnTo>
                  <a:lnTo>
                    <a:pt x="254253" y="859212"/>
                  </a:lnTo>
                  <a:lnTo>
                    <a:pt x="296715" y="878466"/>
                  </a:lnTo>
                  <a:lnTo>
                    <a:pt x="341343" y="893842"/>
                  </a:lnTo>
                  <a:lnTo>
                    <a:pt x="387892" y="905110"/>
                  </a:lnTo>
                  <a:lnTo>
                    <a:pt x="436117" y="912039"/>
                  </a:lnTo>
                  <a:lnTo>
                    <a:pt x="485775" y="914400"/>
                  </a:lnTo>
                  <a:lnTo>
                    <a:pt x="535432" y="912039"/>
                  </a:lnTo>
                  <a:lnTo>
                    <a:pt x="583657" y="905110"/>
                  </a:lnTo>
                  <a:lnTo>
                    <a:pt x="630206" y="893842"/>
                  </a:lnTo>
                  <a:lnTo>
                    <a:pt x="674834" y="878466"/>
                  </a:lnTo>
                  <a:lnTo>
                    <a:pt x="717296" y="859212"/>
                  </a:lnTo>
                  <a:lnTo>
                    <a:pt x="757349" y="836309"/>
                  </a:lnTo>
                  <a:lnTo>
                    <a:pt x="794747" y="809988"/>
                  </a:lnTo>
                  <a:lnTo>
                    <a:pt x="829246" y="780478"/>
                  </a:lnTo>
                  <a:lnTo>
                    <a:pt x="860602" y="748009"/>
                  </a:lnTo>
                  <a:lnTo>
                    <a:pt x="888570" y="712812"/>
                  </a:lnTo>
                  <a:lnTo>
                    <a:pt x="912907" y="675116"/>
                  </a:lnTo>
                  <a:lnTo>
                    <a:pt x="933366" y="635150"/>
                  </a:lnTo>
                  <a:lnTo>
                    <a:pt x="949705" y="593146"/>
                  </a:lnTo>
                  <a:lnTo>
                    <a:pt x="961678" y="549333"/>
                  </a:lnTo>
                  <a:lnTo>
                    <a:pt x="969041" y="503941"/>
                  </a:lnTo>
                  <a:lnTo>
                    <a:pt x="971550" y="457200"/>
                  </a:lnTo>
                  <a:lnTo>
                    <a:pt x="969041" y="410458"/>
                  </a:lnTo>
                  <a:lnTo>
                    <a:pt x="961678" y="365066"/>
                  </a:lnTo>
                  <a:lnTo>
                    <a:pt x="949705" y="321253"/>
                  </a:lnTo>
                  <a:lnTo>
                    <a:pt x="933366" y="279249"/>
                  </a:lnTo>
                  <a:lnTo>
                    <a:pt x="912907" y="239283"/>
                  </a:lnTo>
                  <a:lnTo>
                    <a:pt x="888570" y="201587"/>
                  </a:lnTo>
                  <a:lnTo>
                    <a:pt x="860602" y="166390"/>
                  </a:lnTo>
                  <a:lnTo>
                    <a:pt x="829246" y="133921"/>
                  </a:lnTo>
                  <a:lnTo>
                    <a:pt x="794747" y="104411"/>
                  </a:lnTo>
                  <a:lnTo>
                    <a:pt x="757349" y="78090"/>
                  </a:lnTo>
                  <a:lnTo>
                    <a:pt x="717296" y="55187"/>
                  </a:lnTo>
                  <a:lnTo>
                    <a:pt x="674834" y="35933"/>
                  </a:lnTo>
                  <a:lnTo>
                    <a:pt x="630206" y="20557"/>
                  </a:lnTo>
                  <a:lnTo>
                    <a:pt x="583657" y="9289"/>
                  </a:lnTo>
                  <a:lnTo>
                    <a:pt x="535432" y="2360"/>
                  </a:lnTo>
                  <a:lnTo>
                    <a:pt x="485775" y="0"/>
                  </a:lnTo>
                  <a:close/>
                </a:path>
              </a:pathLst>
            </a:custGeom>
            <a:solidFill>
              <a:srgbClr val="6BB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77069" y="1746993"/>
              <a:ext cx="948055" cy="459740"/>
            </a:xfrm>
            <a:custGeom>
              <a:avLst/>
              <a:gdLst/>
              <a:ahLst/>
              <a:cxnLst/>
              <a:rect l="l" t="t" r="r" b="b"/>
              <a:pathLst>
                <a:path w="948054" h="459739">
                  <a:moveTo>
                    <a:pt x="1836" y="333520"/>
                  </a:moveTo>
                  <a:lnTo>
                    <a:pt x="6661" y="275221"/>
                  </a:lnTo>
                  <a:lnTo>
                    <a:pt x="43440" y="215702"/>
                  </a:lnTo>
                  <a:lnTo>
                    <a:pt x="72541" y="186406"/>
                  </a:lnTo>
                  <a:lnTo>
                    <a:pt x="108103" y="157911"/>
                  </a:lnTo>
                  <a:lnTo>
                    <a:pt x="149619" y="130585"/>
                  </a:lnTo>
                  <a:lnTo>
                    <a:pt x="196579" y="104798"/>
                  </a:lnTo>
                  <a:lnTo>
                    <a:pt x="248474" y="80917"/>
                  </a:lnTo>
                  <a:lnTo>
                    <a:pt x="304796" y="59312"/>
                  </a:lnTo>
                  <a:lnTo>
                    <a:pt x="365035" y="40351"/>
                  </a:lnTo>
                  <a:lnTo>
                    <a:pt x="428683" y="24402"/>
                  </a:lnTo>
                  <a:lnTo>
                    <a:pt x="493128" y="12174"/>
                  </a:lnTo>
                  <a:lnTo>
                    <a:pt x="555749" y="4112"/>
                  </a:lnTo>
                  <a:lnTo>
                    <a:pt x="615928" y="94"/>
                  </a:lnTo>
                  <a:lnTo>
                    <a:pt x="673050" y="0"/>
                  </a:lnTo>
                  <a:lnTo>
                    <a:pt x="726495" y="3708"/>
                  </a:lnTo>
                  <a:lnTo>
                    <a:pt x="775647" y="11099"/>
                  </a:lnTo>
                  <a:lnTo>
                    <a:pt x="819888" y="22051"/>
                  </a:lnTo>
                  <a:lnTo>
                    <a:pt x="858601" y="36444"/>
                  </a:lnTo>
                  <a:lnTo>
                    <a:pt x="916974" y="75067"/>
                  </a:lnTo>
                  <a:lnTo>
                    <a:pt x="945827" y="126002"/>
                  </a:lnTo>
                  <a:lnTo>
                    <a:pt x="947663" y="154815"/>
                  </a:lnTo>
                  <a:lnTo>
                    <a:pt x="941002" y="184302"/>
                  </a:lnTo>
                  <a:lnTo>
                    <a:pt x="904223" y="243825"/>
                  </a:lnTo>
                  <a:lnTo>
                    <a:pt x="875122" y="273126"/>
                  </a:lnTo>
                  <a:lnTo>
                    <a:pt x="839560" y="301627"/>
                  </a:lnTo>
                  <a:lnTo>
                    <a:pt x="798044" y="328962"/>
                  </a:lnTo>
                  <a:lnTo>
                    <a:pt x="751084" y="354762"/>
                  </a:lnTo>
                  <a:lnTo>
                    <a:pt x="699189" y="378659"/>
                  </a:lnTo>
                  <a:lnTo>
                    <a:pt x="642867" y="400284"/>
                  </a:lnTo>
                  <a:lnTo>
                    <a:pt x="582628" y="419270"/>
                  </a:lnTo>
                  <a:lnTo>
                    <a:pt x="518980" y="435247"/>
                  </a:lnTo>
                  <a:lnTo>
                    <a:pt x="454535" y="447446"/>
                  </a:lnTo>
                  <a:lnTo>
                    <a:pt x="391914" y="455484"/>
                  </a:lnTo>
                  <a:lnTo>
                    <a:pt x="331734" y="459482"/>
                  </a:lnTo>
                  <a:lnTo>
                    <a:pt x="274613" y="459561"/>
                  </a:lnTo>
                  <a:lnTo>
                    <a:pt x="221168" y="455840"/>
                  </a:lnTo>
                  <a:lnTo>
                    <a:pt x="172016" y="448439"/>
                  </a:lnTo>
                  <a:lnTo>
                    <a:pt x="127775" y="437481"/>
                  </a:lnTo>
                  <a:lnTo>
                    <a:pt x="89061" y="423084"/>
                  </a:lnTo>
                  <a:lnTo>
                    <a:pt x="30688" y="384456"/>
                  </a:lnTo>
                  <a:lnTo>
                    <a:pt x="1836" y="33352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62825" y="1528825"/>
              <a:ext cx="1295400" cy="1476375"/>
            </a:xfrm>
            <a:custGeom>
              <a:avLst/>
              <a:gdLst/>
              <a:ahLst/>
              <a:cxnLst/>
              <a:rect l="l" t="t" r="r" b="b"/>
              <a:pathLst>
                <a:path w="1295400" h="1476375">
                  <a:moveTo>
                    <a:pt x="318516" y="259207"/>
                  </a:moveTo>
                  <a:lnTo>
                    <a:pt x="361662" y="212936"/>
                  </a:lnTo>
                  <a:lnTo>
                    <a:pt x="430293" y="187308"/>
                  </a:lnTo>
                  <a:lnTo>
                    <a:pt x="472351" y="182231"/>
                  </a:lnTo>
                  <a:lnTo>
                    <a:pt x="518603" y="182309"/>
                  </a:lnTo>
                  <a:lnTo>
                    <a:pt x="568325" y="187540"/>
                  </a:lnTo>
                  <a:lnTo>
                    <a:pt x="620791" y="197924"/>
                  </a:lnTo>
                  <a:lnTo>
                    <a:pt x="675276" y="213457"/>
                  </a:lnTo>
                  <a:lnTo>
                    <a:pt x="731054" y="234140"/>
                  </a:lnTo>
                  <a:lnTo>
                    <a:pt x="787400" y="259969"/>
                  </a:lnTo>
                  <a:lnTo>
                    <a:pt x="841662" y="289901"/>
                  </a:lnTo>
                  <a:lnTo>
                    <a:pt x="891455" y="322439"/>
                  </a:lnTo>
                  <a:lnTo>
                    <a:pt x="936344" y="357000"/>
                  </a:lnTo>
                  <a:lnTo>
                    <a:pt x="975897" y="393002"/>
                  </a:lnTo>
                  <a:lnTo>
                    <a:pt x="1009679" y="429865"/>
                  </a:lnTo>
                  <a:lnTo>
                    <a:pt x="1037257" y="467005"/>
                  </a:lnTo>
                  <a:lnTo>
                    <a:pt x="1058199" y="503842"/>
                  </a:lnTo>
                  <a:lnTo>
                    <a:pt x="1072070" y="539794"/>
                  </a:lnTo>
                  <a:lnTo>
                    <a:pt x="1078437" y="574280"/>
                  </a:lnTo>
                  <a:lnTo>
                    <a:pt x="1076867" y="606717"/>
                  </a:lnTo>
                  <a:lnTo>
                    <a:pt x="1048870" y="662240"/>
                  </a:lnTo>
                  <a:lnTo>
                    <a:pt x="992212" y="698185"/>
                  </a:lnTo>
                  <a:lnTo>
                    <a:pt x="955061" y="708416"/>
                  </a:lnTo>
                  <a:lnTo>
                    <a:pt x="912997" y="713487"/>
                  </a:lnTo>
                  <a:lnTo>
                    <a:pt x="866744" y="713401"/>
                  </a:lnTo>
                  <a:lnTo>
                    <a:pt x="817029" y="708157"/>
                  </a:lnTo>
                  <a:lnTo>
                    <a:pt x="764575" y="697758"/>
                  </a:lnTo>
                  <a:lnTo>
                    <a:pt x="710110" y="682203"/>
                  </a:lnTo>
                  <a:lnTo>
                    <a:pt x="654357" y="661495"/>
                  </a:lnTo>
                  <a:lnTo>
                    <a:pt x="598043" y="635635"/>
                  </a:lnTo>
                  <a:lnTo>
                    <a:pt x="543751" y="605733"/>
                  </a:lnTo>
                  <a:lnTo>
                    <a:pt x="493941" y="573221"/>
                  </a:lnTo>
                  <a:lnTo>
                    <a:pt x="449043" y="538681"/>
                  </a:lnTo>
                  <a:lnTo>
                    <a:pt x="409489" y="502695"/>
                  </a:lnTo>
                  <a:lnTo>
                    <a:pt x="375712" y="465845"/>
                  </a:lnTo>
                  <a:lnTo>
                    <a:pt x="348142" y="428713"/>
                  </a:lnTo>
                  <a:lnTo>
                    <a:pt x="327211" y="391882"/>
                  </a:lnTo>
                  <a:lnTo>
                    <a:pt x="313352" y="355933"/>
                  </a:lnTo>
                  <a:lnTo>
                    <a:pt x="306995" y="321449"/>
                  </a:lnTo>
                  <a:lnTo>
                    <a:pt x="308572" y="289013"/>
                  </a:lnTo>
                  <a:lnTo>
                    <a:pt x="318516" y="259207"/>
                  </a:lnTo>
                  <a:close/>
                </a:path>
                <a:path w="1295400" h="1476375">
                  <a:moveTo>
                    <a:pt x="85725" y="1119124"/>
                  </a:moveTo>
                  <a:lnTo>
                    <a:pt x="90633" y="1080602"/>
                  </a:lnTo>
                  <a:lnTo>
                    <a:pt x="104786" y="1044350"/>
                  </a:lnTo>
                  <a:lnTo>
                    <a:pt x="127324" y="1010971"/>
                  </a:lnTo>
                  <a:lnTo>
                    <a:pt x="157388" y="981070"/>
                  </a:lnTo>
                  <a:lnTo>
                    <a:pt x="194119" y="955251"/>
                  </a:lnTo>
                  <a:lnTo>
                    <a:pt x="236657" y="934117"/>
                  </a:lnTo>
                  <a:lnTo>
                    <a:pt x="284143" y="918274"/>
                  </a:lnTo>
                  <a:lnTo>
                    <a:pt x="335719" y="908325"/>
                  </a:lnTo>
                  <a:lnTo>
                    <a:pt x="390525" y="904875"/>
                  </a:lnTo>
                  <a:lnTo>
                    <a:pt x="445297" y="908325"/>
                  </a:lnTo>
                  <a:lnTo>
                    <a:pt x="496854" y="918274"/>
                  </a:lnTo>
                  <a:lnTo>
                    <a:pt x="544336" y="934117"/>
                  </a:lnTo>
                  <a:lnTo>
                    <a:pt x="586878" y="955251"/>
                  </a:lnTo>
                  <a:lnTo>
                    <a:pt x="623619" y="981070"/>
                  </a:lnTo>
                  <a:lnTo>
                    <a:pt x="653697" y="1010971"/>
                  </a:lnTo>
                  <a:lnTo>
                    <a:pt x="676248" y="1044350"/>
                  </a:lnTo>
                  <a:lnTo>
                    <a:pt x="690412" y="1080602"/>
                  </a:lnTo>
                  <a:lnTo>
                    <a:pt x="695325" y="1119124"/>
                  </a:lnTo>
                  <a:lnTo>
                    <a:pt x="690412" y="1157649"/>
                  </a:lnTo>
                  <a:lnTo>
                    <a:pt x="676248" y="1193913"/>
                  </a:lnTo>
                  <a:lnTo>
                    <a:pt x="653697" y="1227309"/>
                  </a:lnTo>
                  <a:lnTo>
                    <a:pt x="623619" y="1257230"/>
                  </a:lnTo>
                  <a:lnTo>
                    <a:pt x="586878" y="1283070"/>
                  </a:lnTo>
                  <a:lnTo>
                    <a:pt x="544336" y="1304224"/>
                  </a:lnTo>
                  <a:lnTo>
                    <a:pt x="496854" y="1320084"/>
                  </a:lnTo>
                  <a:lnTo>
                    <a:pt x="445297" y="1330045"/>
                  </a:lnTo>
                  <a:lnTo>
                    <a:pt x="390525" y="1333500"/>
                  </a:lnTo>
                  <a:lnTo>
                    <a:pt x="335719" y="1330045"/>
                  </a:lnTo>
                  <a:lnTo>
                    <a:pt x="284143" y="1320084"/>
                  </a:lnTo>
                  <a:lnTo>
                    <a:pt x="236657" y="1304224"/>
                  </a:lnTo>
                  <a:lnTo>
                    <a:pt x="194119" y="1283070"/>
                  </a:lnTo>
                  <a:lnTo>
                    <a:pt x="157388" y="1257230"/>
                  </a:lnTo>
                  <a:lnTo>
                    <a:pt x="127324" y="1227309"/>
                  </a:lnTo>
                  <a:lnTo>
                    <a:pt x="104786" y="1193913"/>
                  </a:lnTo>
                  <a:lnTo>
                    <a:pt x="90633" y="1157649"/>
                  </a:lnTo>
                  <a:lnTo>
                    <a:pt x="85725" y="1119124"/>
                  </a:lnTo>
                  <a:close/>
                </a:path>
                <a:path w="1295400" h="1476375">
                  <a:moveTo>
                    <a:pt x="0" y="738124"/>
                  </a:moveTo>
                  <a:lnTo>
                    <a:pt x="1494" y="687585"/>
                  </a:lnTo>
                  <a:lnTo>
                    <a:pt x="5911" y="637961"/>
                  </a:lnTo>
                  <a:lnTo>
                    <a:pt x="13157" y="589361"/>
                  </a:lnTo>
                  <a:lnTo>
                    <a:pt x="23133" y="541896"/>
                  </a:lnTo>
                  <a:lnTo>
                    <a:pt x="35744" y="495674"/>
                  </a:lnTo>
                  <a:lnTo>
                    <a:pt x="50893" y="450806"/>
                  </a:lnTo>
                  <a:lnTo>
                    <a:pt x="68484" y="407402"/>
                  </a:lnTo>
                  <a:lnTo>
                    <a:pt x="88420" y="365571"/>
                  </a:lnTo>
                  <a:lnTo>
                    <a:pt x="110605" y="325425"/>
                  </a:lnTo>
                  <a:lnTo>
                    <a:pt x="134943" y="287071"/>
                  </a:lnTo>
                  <a:lnTo>
                    <a:pt x="161336" y="250622"/>
                  </a:lnTo>
                  <a:lnTo>
                    <a:pt x="189690" y="216185"/>
                  </a:lnTo>
                  <a:lnTo>
                    <a:pt x="219907" y="183872"/>
                  </a:lnTo>
                  <a:lnTo>
                    <a:pt x="251891" y="153792"/>
                  </a:lnTo>
                  <a:lnTo>
                    <a:pt x="285545" y="126055"/>
                  </a:lnTo>
                  <a:lnTo>
                    <a:pt x="320773" y="100772"/>
                  </a:lnTo>
                  <a:lnTo>
                    <a:pt x="357479" y="78051"/>
                  </a:lnTo>
                  <a:lnTo>
                    <a:pt x="395567" y="58003"/>
                  </a:lnTo>
                  <a:lnTo>
                    <a:pt x="434939" y="40738"/>
                  </a:lnTo>
                  <a:lnTo>
                    <a:pt x="475500" y="26365"/>
                  </a:lnTo>
                  <a:lnTo>
                    <a:pt x="517153" y="14995"/>
                  </a:lnTo>
                  <a:lnTo>
                    <a:pt x="559801" y="6737"/>
                  </a:lnTo>
                  <a:lnTo>
                    <a:pt x="603349" y="1702"/>
                  </a:lnTo>
                  <a:lnTo>
                    <a:pt x="647700" y="0"/>
                  </a:lnTo>
                  <a:lnTo>
                    <a:pt x="692036" y="1702"/>
                  </a:lnTo>
                  <a:lnTo>
                    <a:pt x="735571" y="6737"/>
                  </a:lnTo>
                  <a:lnTo>
                    <a:pt x="778210" y="14995"/>
                  </a:lnTo>
                  <a:lnTo>
                    <a:pt x="819855" y="26365"/>
                  </a:lnTo>
                  <a:lnTo>
                    <a:pt x="860410" y="40738"/>
                  </a:lnTo>
                  <a:lnTo>
                    <a:pt x="899779" y="58003"/>
                  </a:lnTo>
                  <a:lnTo>
                    <a:pt x="937864" y="78051"/>
                  </a:lnTo>
                  <a:lnTo>
                    <a:pt x="974569" y="100772"/>
                  </a:lnTo>
                  <a:lnTo>
                    <a:pt x="1009798" y="126055"/>
                  </a:lnTo>
                  <a:lnTo>
                    <a:pt x="1043454" y="153792"/>
                  </a:lnTo>
                  <a:lnTo>
                    <a:pt x="1075441" y="183872"/>
                  </a:lnTo>
                  <a:lnTo>
                    <a:pt x="1105661" y="216185"/>
                  </a:lnTo>
                  <a:lnTo>
                    <a:pt x="1134019" y="250622"/>
                  </a:lnTo>
                  <a:lnTo>
                    <a:pt x="1160418" y="287071"/>
                  </a:lnTo>
                  <a:lnTo>
                    <a:pt x="1184761" y="325425"/>
                  </a:lnTo>
                  <a:lnTo>
                    <a:pt x="1206951" y="365571"/>
                  </a:lnTo>
                  <a:lnTo>
                    <a:pt x="1226892" y="407402"/>
                  </a:lnTo>
                  <a:lnTo>
                    <a:pt x="1244488" y="450806"/>
                  </a:lnTo>
                  <a:lnTo>
                    <a:pt x="1259642" y="495674"/>
                  </a:lnTo>
                  <a:lnTo>
                    <a:pt x="1272257" y="541896"/>
                  </a:lnTo>
                  <a:lnTo>
                    <a:pt x="1282237" y="589361"/>
                  </a:lnTo>
                  <a:lnTo>
                    <a:pt x="1289485" y="637961"/>
                  </a:lnTo>
                  <a:lnTo>
                    <a:pt x="1293905" y="687585"/>
                  </a:lnTo>
                  <a:lnTo>
                    <a:pt x="1295400" y="738124"/>
                  </a:lnTo>
                  <a:lnTo>
                    <a:pt x="1293905" y="788662"/>
                  </a:lnTo>
                  <a:lnTo>
                    <a:pt x="1289485" y="838288"/>
                  </a:lnTo>
                  <a:lnTo>
                    <a:pt x="1282237" y="886891"/>
                  </a:lnTo>
                  <a:lnTo>
                    <a:pt x="1272257" y="934361"/>
                  </a:lnTo>
                  <a:lnTo>
                    <a:pt x="1259642" y="980587"/>
                  </a:lnTo>
                  <a:lnTo>
                    <a:pt x="1244488" y="1025461"/>
                  </a:lnTo>
                  <a:lnTo>
                    <a:pt x="1226892" y="1068871"/>
                  </a:lnTo>
                  <a:lnTo>
                    <a:pt x="1206951" y="1110709"/>
                  </a:lnTo>
                  <a:lnTo>
                    <a:pt x="1184761" y="1150863"/>
                  </a:lnTo>
                  <a:lnTo>
                    <a:pt x="1160418" y="1189223"/>
                  </a:lnTo>
                  <a:lnTo>
                    <a:pt x="1134019" y="1225681"/>
                  </a:lnTo>
                  <a:lnTo>
                    <a:pt x="1105661" y="1260125"/>
                  </a:lnTo>
                  <a:lnTo>
                    <a:pt x="1075441" y="1292446"/>
                  </a:lnTo>
                  <a:lnTo>
                    <a:pt x="1043454" y="1322534"/>
                  </a:lnTo>
                  <a:lnTo>
                    <a:pt x="1009798" y="1350278"/>
                  </a:lnTo>
                  <a:lnTo>
                    <a:pt x="974569" y="1375569"/>
                  </a:lnTo>
                  <a:lnTo>
                    <a:pt x="937864" y="1398297"/>
                  </a:lnTo>
                  <a:lnTo>
                    <a:pt x="899779" y="1418351"/>
                  </a:lnTo>
                  <a:lnTo>
                    <a:pt x="860410" y="1435622"/>
                  </a:lnTo>
                  <a:lnTo>
                    <a:pt x="819855" y="1450000"/>
                  </a:lnTo>
                  <a:lnTo>
                    <a:pt x="778210" y="1461374"/>
                  </a:lnTo>
                  <a:lnTo>
                    <a:pt x="735571" y="1469634"/>
                  </a:lnTo>
                  <a:lnTo>
                    <a:pt x="692036" y="1474671"/>
                  </a:lnTo>
                  <a:lnTo>
                    <a:pt x="647700" y="1476375"/>
                  </a:lnTo>
                  <a:lnTo>
                    <a:pt x="603349" y="1474671"/>
                  </a:lnTo>
                  <a:lnTo>
                    <a:pt x="559801" y="1469634"/>
                  </a:lnTo>
                  <a:lnTo>
                    <a:pt x="517153" y="1461374"/>
                  </a:lnTo>
                  <a:lnTo>
                    <a:pt x="475500" y="1450000"/>
                  </a:lnTo>
                  <a:lnTo>
                    <a:pt x="434939" y="1435622"/>
                  </a:lnTo>
                  <a:lnTo>
                    <a:pt x="395567" y="1418351"/>
                  </a:lnTo>
                  <a:lnTo>
                    <a:pt x="357479" y="1398297"/>
                  </a:lnTo>
                  <a:lnTo>
                    <a:pt x="320773" y="1375569"/>
                  </a:lnTo>
                  <a:lnTo>
                    <a:pt x="285545" y="1350278"/>
                  </a:lnTo>
                  <a:lnTo>
                    <a:pt x="251891" y="1322534"/>
                  </a:lnTo>
                  <a:lnTo>
                    <a:pt x="219907" y="1292446"/>
                  </a:lnTo>
                  <a:lnTo>
                    <a:pt x="189690" y="1260125"/>
                  </a:lnTo>
                  <a:lnTo>
                    <a:pt x="161336" y="1225681"/>
                  </a:lnTo>
                  <a:lnTo>
                    <a:pt x="134943" y="1189223"/>
                  </a:lnTo>
                  <a:lnTo>
                    <a:pt x="110605" y="1150863"/>
                  </a:lnTo>
                  <a:lnTo>
                    <a:pt x="88420" y="1110709"/>
                  </a:lnTo>
                  <a:lnTo>
                    <a:pt x="68484" y="1068871"/>
                  </a:lnTo>
                  <a:lnTo>
                    <a:pt x="50893" y="1025461"/>
                  </a:lnTo>
                  <a:lnTo>
                    <a:pt x="35744" y="980587"/>
                  </a:lnTo>
                  <a:lnTo>
                    <a:pt x="23133" y="934361"/>
                  </a:lnTo>
                  <a:lnTo>
                    <a:pt x="13157" y="886891"/>
                  </a:lnTo>
                  <a:lnTo>
                    <a:pt x="5911" y="838288"/>
                  </a:lnTo>
                  <a:lnTo>
                    <a:pt x="1494" y="788662"/>
                  </a:lnTo>
                  <a:lnTo>
                    <a:pt x="0" y="73812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55625" y="6569709"/>
            <a:ext cx="40703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3E3E3E"/>
                </a:solidFill>
                <a:latin typeface="Calibri"/>
                <a:cs typeface="Calibri"/>
              </a:rPr>
              <a:t>1/18/22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62554" y="6569709"/>
            <a:ext cx="26587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3E3E3E"/>
                </a:solidFill>
                <a:latin typeface="Calibri"/>
                <a:cs typeface="Calibri"/>
              </a:rPr>
              <a:t>Jure</a:t>
            </a:r>
            <a:r>
              <a:rPr sz="900" spc="7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3E3E3E"/>
                </a:solidFill>
                <a:latin typeface="Calibri"/>
                <a:cs typeface="Calibri"/>
              </a:rPr>
              <a:t>Leskovec,</a:t>
            </a:r>
            <a:r>
              <a:rPr sz="900" spc="-1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3E3E3E"/>
                </a:solidFill>
                <a:latin typeface="Calibri"/>
                <a:cs typeface="Calibri"/>
              </a:rPr>
              <a:t>Stanford</a:t>
            </a:r>
            <a:r>
              <a:rPr sz="900" spc="4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3E3E3E"/>
                </a:solidFill>
                <a:latin typeface="Calibri"/>
                <a:cs typeface="Calibri"/>
              </a:rPr>
              <a:t>CS246:</a:t>
            </a:r>
            <a:r>
              <a:rPr sz="900" spc="-3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3E3E3E"/>
                </a:solidFill>
                <a:latin typeface="Calibri"/>
                <a:cs typeface="Calibri"/>
              </a:rPr>
              <a:t>Mining</a:t>
            </a:r>
            <a:r>
              <a:rPr sz="900" spc="-8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3E3E3E"/>
                </a:solidFill>
                <a:latin typeface="Calibri"/>
                <a:cs typeface="Calibri"/>
              </a:rPr>
              <a:t>Massive</a:t>
            </a:r>
            <a:r>
              <a:rPr sz="900" spc="8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3E3E3E"/>
                </a:solidFill>
                <a:latin typeface="Calibri"/>
                <a:cs typeface="Calibri"/>
              </a:rPr>
              <a:t>Datasets</a:t>
            </a:r>
            <a:endParaRPr sz="9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877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D60093"/>
                </a:solidFill>
              </a:rPr>
              <a:t>Naïve implementation of hierarchical clustering:</a:t>
            </a:r>
          </a:p>
          <a:p>
            <a:pPr lvl="1"/>
            <a:r>
              <a:rPr lang="en-US" dirty="0" smtClean="0"/>
              <a:t>At each step, compute pairwise distances </a:t>
            </a:r>
            <a:br>
              <a:rPr lang="en-US" dirty="0" smtClean="0"/>
            </a:br>
            <a:r>
              <a:rPr lang="en-US" dirty="0" smtClean="0"/>
              <a:t>between all pairs of clusters, then merge</a:t>
            </a:r>
          </a:p>
          <a:p>
            <a:pPr lvl="1"/>
            <a:r>
              <a:rPr lang="en-US" dirty="0" smtClean="0"/>
              <a:t>O(</a:t>
            </a:r>
            <a:r>
              <a:rPr lang="en-US" i="1" dirty="0" smtClean="0"/>
              <a:t>N</a:t>
            </a:r>
            <a:r>
              <a:rPr lang="en-US" baseline="30000" dirty="0" smtClean="0"/>
              <a:t>3</a:t>
            </a:r>
            <a:r>
              <a:rPr lang="en-US" dirty="0" smtClean="0"/>
              <a:t>)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Careful implementation using priority queue can reduce time to O(</a:t>
            </a:r>
            <a:r>
              <a:rPr lang="en-US" i="1" dirty="0" smtClean="0"/>
              <a:t>N</a:t>
            </a:r>
            <a:r>
              <a:rPr lang="en-US" baseline="30000" dirty="0" smtClean="0"/>
              <a:t>2</a:t>
            </a:r>
            <a:r>
              <a:rPr lang="en-US" dirty="0" smtClean="0"/>
              <a:t> log </a:t>
            </a:r>
            <a:r>
              <a:rPr lang="en-US" i="1" dirty="0" smtClean="0"/>
              <a:t>N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Still too expensive for really big datasets </a:t>
            </a:r>
            <a:br>
              <a:rPr lang="en-US" b="1" dirty="0" smtClean="0">
                <a:solidFill>
                  <a:srgbClr val="0000FF"/>
                </a:solidFill>
              </a:rPr>
            </a:br>
            <a:r>
              <a:rPr lang="en-US" b="1" dirty="0" smtClean="0">
                <a:solidFill>
                  <a:srgbClr val="0000FF"/>
                </a:solidFill>
              </a:rPr>
              <a:t>that do not fit in memory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1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k</a:t>
            </a:r>
            <a:r>
              <a:rPr lang="en-US" dirty="0" smtClean="0"/>
              <a:t>-means clustering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</a:t>
            </a:r>
            <a:r>
              <a:rPr lang="en-US" dirty="0" smtClean="0"/>
              <a:t>–means </a:t>
            </a:r>
            <a:r>
              <a:rPr lang="en-US" dirty="0"/>
              <a:t>Algorithm(s)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36550" indent="-323850">
              <a:lnSpc>
                <a:spcPct val="100000"/>
              </a:lnSpc>
              <a:spcBef>
                <a:spcPts val="130"/>
              </a:spcBef>
              <a:buClr>
                <a:srgbClr val="EFAC00"/>
              </a:buClr>
              <a:buSzPct val="79687"/>
              <a:buFont typeface="Cambria"/>
              <a:buChar char="◾"/>
              <a:tabLst>
                <a:tab pos="336550" algn="l"/>
              </a:tabLst>
            </a:pPr>
            <a:r>
              <a:rPr lang="en-US" dirty="0">
                <a:latin typeface="Calibri"/>
                <a:cs typeface="Calibri"/>
              </a:rPr>
              <a:t>It</a:t>
            </a:r>
            <a:r>
              <a:rPr lang="en-US" spc="1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is</a:t>
            </a:r>
            <a:r>
              <a:rPr lang="en-US" spc="-1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</a:t>
            </a:r>
            <a:r>
              <a:rPr lang="en-US" spc="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problem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formulation,</a:t>
            </a:r>
            <a:r>
              <a:rPr lang="en-US" spc="-24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not</a:t>
            </a:r>
            <a:r>
              <a:rPr lang="en-US" spc="-6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an </a:t>
            </a:r>
            <a:r>
              <a:rPr lang="en-US" spc="-10" dirty="0">
                <a:latin typeface="Calibri"/>
                <a:cs typeface="Calibri"/>
              </a:rPr>
              <a:t>algorithm.</a:t>
            </a:r>
            <a:endParaRPr lang="en-US" dirty="0">
              <a:latin typeface="Calibri"/>
              <a:cs typeface="Calibri"/>
            </a:endParaRPr>
          </a:p>
          <a:p>
            <a:pPr marL="336550" marR="5080" indent="-324485">
              <a:lnSpc>
                <a:spcPct val="100400"/>
              </a:lnSpc>
              <a:spcBef>
                <a:spcPts val="3804"/>
              </a:spcBef>
              <a:buClr>
                <a:srgbClr val="EFAC00"/>
              </a:buClr>
              <a:buSzPct val="79687"/>
              <a:buFont typeface="Cambria"/>
              <a:buChar char="◾"/>
              <a:tabLst>
                <a:tab pos="336550" algn="l"/>
              </a:tabLst>
            </a:pPr>
            <a:r>
              <a:rPr lang="en-US" b="1" dirty="0">
                <a:latin typeface="Calibri"/>
                <a:cs typeface="Calibri"/>
              </a:rPr>
              <a:t>Problem</a:t>
            </a:r>
            <a:r>
              <a:rPr lang="en-US" dirty="0">
                <a:latin typeface="Calibri"/>
                <a:cs typeface="Calibri"/>
              </a:rPr>
              <a:t>:</a:t>
            </a:r>
            <a:r>
              <a:rPr lang="en-US" spc="-8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Given</a:t>
            </a:r>
            <a:r>
              <a:rPr lang="en-US" spc="-1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Euclidean</a:t>
            </a:r>
            <a:r>
              <a:rPr lang="en-US" spc="-17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space/distance</a:t>
            </a:r>
            <a:r>
              <a:rPr lang="en-US" spc="-220" dirty="0">
                <a:latin typeface="Calibri"/>
                <a:cs typeface="Calibri"/>
              </a:rPr>
              <a:t> </a:t>
            </a:r>
            <a:r>
              <a:rPr lang="en-US" spc="-25" dirty="0">
                <a:latin typeface="Calibri"/>
                <a:cs typeface="Calibri"/>
              </a:rPr>
              <a:t>and </a:t>
            </a:r>
            <a:r>
              <a:rPr lang="en-US" b="1" i="1" dirty="0">
                <a:latin typeface="Calibri"/>
                <a:cs typeface="Calibri"/>
              </a:rPr>
              <a:t>k</a:t>
            </a:r>
            <a:r>
              <a:rPr lang="en-US" b="1" i="1" spc="-25" dirty="0">
                <a:latin typeface="Calibri"/>
                <a:cs typeface="Calibri"/>
              </a:rPr>
              <a:t> </a:t>
            </a:r>
            <a:r>
              <a:rPr lang="en-US" b="1" i="1" dirty="0">
                <a:latin typeface="Calibri"/>
                <a:cs typeface="Calibri"/>
              </a:rPr>
              <a:t>=</a:t>
            </a:r>
            <a:r>
              <a:rPr lang="en-US" b="1" i="1" spc="1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number</a:t>
            </a:r>
            <a:r>
              <a:rPr lang="en-US" spc="-114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of</a:t>
            </a:r>
            <a:r>
              <a:rPr lang="en-US" spc="2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clusters,</a:t>
            </a:r>
            <a:r>
              <a:rPr lang="en-US" spc="-17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find</a:t>
            </a:r>
            <a:r>
              <a:rPr lang="en-US" spc="-1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cluster</a:t>
            </a:r>
            <a:r>
              <a:rPr lang="en-US" spc="-11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centers </a:t>
            </a:r>
            <a:r>
              <a:rPr lang="en-US" dirty="0">
                <a:latin typeface="Calibri"/>
                <a:cs typeface="Calibri"/>
              </a:rPr>
              <a:t>that</a:t>
            </a:r>
            <a:r>
              <a:rPr lang="en-US" spc="-8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minimizes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sum</a:t>
            </a:r>
            <a:r>
              <a:rPr lang="en-US" spc="-7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of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squared</a:t>
            </a:r>
            <a:r>
              <a:rPr lang="en-US" spc="-9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distances</a:t>
            </a:r>
            <a:r>
              <a:rPr lang="en-US" spc="-185" dirty="0">
                <a:latin typeface="Calibri"/>
                <a:cs typeface="Calibri"/>
              </a:rPr>
              <a:t> </a:t>
            </a:r>
            <a:r>
              <a:rPr lang="en-US" spc="-20" dirty="0">
                <a:latin typeface="Calibri"/>
                <a:cs typeface="Calibri"/>
              </a:rPr>
              <a:t>from </a:t>
            </a:r>
            <a:r>
              <a:rPr lang="en-US" dirty="0">
                <a:latin typeface="Calibri"/>
                <a:cs typeface="Calibri"/>
              </a:rPr>
              <a:t>each</a:t>
            </a:r>
            <a:r>
              <a:rPr lang="en-US" spc="-2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point</a:t>
            </a:r>
            <a:r>
              <a:rPr lang="en-US" spc="-15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to</a:t>
            </a:r>
            <a:r>
              <a:rPr lang="en-US" spc="-2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its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cluster</a:t>
            </a:r>
            <a:r>
              <a:rPr lang="en-US" spc="-12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center</a:t>
            </a:r>
            <a:endParaRPr lang="en-US" dirty="0">
              <a:latin typeface="Calibri"/>
              <a:cs typeface="Calibri"/>
            </a:endParaRPr>
          </a:p>
          <a:p>
            <a:pPr marL="336550" indent="-323850">
              <a:lnSpc>
                <a:spcPct val="100000"/>
              </a:lnSpc>
              <a:spcBef>
                <a:spcPts val="3820"/>
              </a:spcBef>
              <a:buClr>
                <a:srgbClr val="EFAC00"/>
              </a:buClr>
              <a:buSzPct val="79687"/>
              <a:buFont typeface="Cambria"/>
              <a:buChar char="◾"/>
              <a:tabLst>
                <a:tab pos="336550" algn="l"/>
              </a:tabLst>
            </a:pPr>
            <a:r>
              <a:rPr lang="en-US" dirty="0">
                <a:latin typeface="Calibri"/>
                <a:cs typeface="Calibri"/>
              </a:rPr>
              <a:t>Finding</a:t>
            </a:r>
            <a:r>
              <a:rPr lang="en-US" spc="-1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an</a:t>
            </a:r>
            <a:r>
              <a:rPr lang="en-US" spc="-7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exact</a:t>
            </a:r>
            <a:r>
              <a:rPr lang="en-US" spc="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solution</a:t>
            </a:r>
            <a:r>
              <a:rPr lang="en-US" spc="-15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is</a:t>
            </a:r>
            <a:r>
              <a:rPr lang="en-US" spc="7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NP-</a:t>
            </a:r>
            <a:r>
              <a:rPr lang="en-US" spc="-10" dirty="0">
                <a:latin typeface="Calibri"/>
                <a:cs typeface="Calibri"/>
              </a:rPr>
              <a:t>hard.</a:t>
            </a:r>
            <a:endParaRPr lang="en-US" dirty="0">
              <a:latin typeface="Calibri"/>
              <a:cs typeface="Calibri"/>
            </a:endParaRPr>
          </a:p>
          <a:p>
            <a:pPr marL="336550" marR="101600" indent="-324485">
              <a:lnSpc>
                <a:spcPct val="100000"/>
              </a:lnSpc>
              <a:spcBef>
                <a:spcPts val="65"/>
              </a:spcBef>
              <a:buClr>
                <a:srgbClr val="EFAC00"/>
              </a:buClr>
              <a:buSzPct val="79687"/>
              <a:buFont typeface="Cambria"/>
              <a:buChar char="◾"/>
              <a:tabLst>
                <a:tab pos="336550" algn="l"/>
              </a:tabLst>
            </a:pPr>
            <a:r>
              <a:rPr lang="en-US" dirty="0">
                <a:latin typeface="Calibri"/>
                <a:cs typeface="Calibri"/>
              </a:rPr>
              <a:t>The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approximate</a:t>
            </a:r>
            <a:r>
              <a:rPr lang="en-US" spc="-21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solution</a:t>
            </a:r>
            <a:r>
              <a:rPr lang="en-US" spc="-14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is</a:t>
            </a:r>
            <a:r>
              <a:rPr lang="en-US" spc="50" dirty="0">
                <a:latin typeface="Calibri"/>
                <a:cs typeface="Calibri"/>
              </a:rPr>
              <a:t> </a:t>
            </a:r>
            <a:r>
              <a:rPr lang="en-US" spc="-25" dirty="0" err="1">
                <a:solidFill>
                  <a:srgbClr val="0000FF"/>
                </a:solidFill>
                <a:latin typeface="Calibri"/>
                <a:cs typeface="Calibri"/>
              </a:rPr>
              <a:t>LIoyd’s</a:t>
            </a:r>
            <a:r>
              <a:rPr lang="en-US" spc="-8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0000FF"/>
                </a:solidFill>
                <a:latin typeface="Calibri"/>
                <a:cs typeface="Calibri"/>
              </a:rPr>
              <a:t>algorithm </a:t>
            </a:r>
            <a:r>
              <a:rPr lang="en-US" dirty="0">
                <a:latin typeface="Calibri"/>
                <a:cs typeface="Calibri"/>
              </a:rPr>
              <a:t>or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the</a:t>
            </a:r>
            <a:r>
              <a:rPr lang="en-US" spc="30" dirty="0"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k-means</a:t>
            </a:r>
            <a:r>
              <a:rPr lang="en-US" spc="-9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0000FF"/>
                </a:solidFill>
                <a:latin typeface="Calibri"/>
                <a:cs typeface="Calibri"/>
              </a:rPr>
              <a:t>algorithm</a:t>
            </a:r>
            <a:r>
              <a:rPr lang="en-US" spc="-10" dirty="0">
                <a:latin typeface="Calibri"/>
                <a:cs typeface="Calibri"/>
              </a:rPr>
              <a:t>.</a:t>
            </a:r>
            <a:endParaRPr lang="en-US" dirty="0">
              <a:latin typeface="Calibri"/>
              <a:cs typeface="Calibri"/>
            </a:endParaRPr>
          </a:p>
          <a:p>
            <a:pPr marL="118872" indent="0">
              <a:buNone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10C8-B221-4207-9C35-A8E660857709}" type="slidenum">
              <a:rPr lang="en-US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8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</a:t>
            </a:r>
            <a:r>
              <a:rPr lang="en-US" dirty="0" smtClean="0"/>
              <a:t>–means </a:t>
            </a:r>
            <a:r>
              <a:rPr lang="en-US" dirty="0"/>
              <a:t>Algorithm(s)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Assumes Euclidean </a:t>
            </a:r>
            <a:r>
              <a:rPr lang="en-US" dirty="0" smtClean="0"/>
              <a:t>space/distance</a:t>
            </a:r>
          </a:p>
          <a:p>
            <a:pPr lvl="8"/>
            <a:endParaRPr lang="en-US" dirty="0"/>
          </a:p>
          <a:p>
            <a:r>
              <a:rPr lang="en-US" dirty="0"/>
              <a:t>Start by picking </a:t>
            </a:r>
            <a:r>
              <a:rPr lang="en-US" b="1" i="1" dirty="0"/>
              <a:t>k</a:t>
            </a:r>
            <a:r>
              <a:rPr lang="en-US" dirty="0"/>
              <a:t>, the number of </a:t>
            </a:r>
            <a:r>
              <a:rPr lang="en-US" dirty="0" smtClean="0"/>
              <a:t>clusters</a:t>
            </a:r>
          </a:p>
          <a:p>
            <a:pPr lvl="8"/>
            <a:endParaRPr lang="en-US" dirty="0"/>
          </a:p>
          <a:p>
            <a:r>
              <a:rPr lang="en-US" dirty="0"/>
              <a:t>Initialize clusters by picking one point per </a:t>
            </a:r>
            <a:r>
              <a:rPr lang="en-US" dirty="0" smtClean="0"/>
              <a:t>cluster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Example:</a:t>
            </a:r>
            <a:r>
              <a:rPr lang="en-US" dirty="0" smtClean="0"/>
              <a:t> Pick </a:t>
            </a:r>
            <a:r>
              <a:rPr lang="en-US" dirty="0"/>
              <a:t>one point at random, then  </a:t>
            </a:r>
            <a:r>
              <a:rPr lang="en-US" b="1" i="1" dirty="0" smtClean="0"/>
              <a:t>k</a:t>
            </a:r>
            <a:r>
              <a:rPr lang="en-US" b="1" dirty="0" smtClean="0"/>
              <a:t>-1 </a:t>
            </a:r>
            <a:r>
              <a:rPr lang="en-US" dirty="0"/>
              <a:t>other points, each as far away as possible from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previous </a:t>
            </a:r>
            <a:r>
              <a:rPr lang="en-US" dirty="0" smtClean="0"/>
              <a:t>points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10C8-B221-4207-9C35-A8E660857709}" type="slidenum">
              <a:rPr lang="en-US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7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Populating Clusters</a:t>
            </a:r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458200" cy="5486400"/>
          </a:xfrm>
        </p:spPr>
        <p:txBody>
          <a:bodyPr>
            <a:normAutofit fontScale="92500" lnSpcReduction="10000"/>
          </a:bodyPr>
          <a:lstStyle/>
          <a:p>
            <a:pPr marL="336550" indent="-323850">
              <a:spcBef>
                <a:spcPts val="105"/>
              </a:spcBef>
              <a:buClr>
                <a:srgbClr val="EFAC00"/>
              </a:buClr>
              <a:buFont typeface="Cambria"/>
              <a:buChar char="◾"/>
              <a:tabLst>
                <a:tab pos="336550" algn="l"/>
              </a:tabLst>
            </a:pPr>
            <a:r>
              <a:rPr lang="en-US" dirty="0" smtClean="0">
                <a:latin typeface="Calibri"/>
                <a:cs typeface="Calibri"/>
              </a:rPr>
              <a:t>1) Initialize</a:t>
            </a:r>
            <a:r>
              <a:rPr lang="en-US" spc="-5" dirty="0" smtClean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clusters</a:t>
            </a:r>
            <a:r>
              <a:rPr lang="en-US" spc="-12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by</a:t>
            </a:r>
            <a:r>
              <a:rPr lang="en-US" spc="-8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picking</a:t>
            </a:r>
            <a:r>
              <a:rPr lang="en-US" spc="-6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k</a:t>
            </a:r>
            <a:r>
              <a:rPr lang="en-US" spc="-9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centers</a:t>
            </a:r>
            <a:endParaRPr lang="en-US" dirty="0">
              <a:latin typeface="Calibri"/>
              <a:cs typeface="Calibri"/>
            </a:endParaRPr>
          </a:p>
          <a:p>
            <a:pPr marL="12700">
              <a:lnSpc>
                <a:spcPts val="3415"/>
              </a:lnSpc>
              <a:spcBef>
                <a:spcPts val="2860"/>
              </a:spcBef>
            </a:pPr>
            <a:r>
              <a:rPr lang="en-US" b="1" dirty="0">
                <a:solidFill>
                  <a:srgbClr val="008000"/>
                </a:solidFill>
                <a:latin typeface="Calibri"/>
                <a:cs typeface="Calibri"/>
              </a:rPr>
              <a:t>Until</a:t>
            </a:r>
            <a:r>
              <a:rPr lang="en-US" b="1" spc="-4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b="1" spc="-10" dirty="0">
                <a:solidFill>
                  <a:srgbClr val="008000"/>
                </a:solidFill>
                <a:latin typeface="Calibri"/>
                <a:cs typeface="Calibri"/>
              </a:rPr>
              <a:t>convergence:</a:t>
            </a:r>
            <a:endParaRPr lang="en-US" dirty="0">
              <a:latin typeface="Calibri"/>
              <a:cs typeface="Calibri"/>
            </a:endParaRPr>
          </a:p>
          <a:p>
            <a:pPr marL="336550" marR="353695" indent="-324485">
              <a:lnSpc>
                <a:spcPts val="3229"/>
              </a:lnSpc>
              <a:spcBef>
                <a:spcPts val="229"/>
              </a:spcBef>
              <a:buClr>
                <a:srgbClr val="EFAC00"/>
              </a:buClr>
              <a:buFont typeface="Cambria"/>
              <a:buChar char="◾"/>
              <a:tabLst>
                <a:tab pos="336550" algn="l"/>
              </a:tabLst>
            </a:pPr>
            <a:r>
              <a:rPr lang="en-US" dirty="0" smtClean="0">
                <a:latin typeface="Calibri"/>
                <a:cs typeface="Calibri"/>
              </a:rPr>
              <a:t>2)</a:t>
            </a:r>
            <a:r>
              <a:rPr lang="en-US" spc="-10" dirty="0" smtClean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For</a:t>
            </a:r>
            <a:r>
              <a:rPr lang="en-US" spc="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each</a:t>
            </a:r>
            <a:r>
              <a:rPr lang="en-US" spc="-4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point,</a:t>
            </a:r>
            <a:r>
              <a:rPr lang="en-US" spc="-4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assign</a:t>
            </a:r>
            <a:r>
              <a:rPr lang="en-US" spc="-114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it to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the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cluster</a:t>
            </a:r>
            <a:r>
              <a:rPr lang="en-US" spc="-11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whose </a:t>
            </a:r>
            <a:r>
              <a:rPr lang="en-US" dirty="0">
                <a:latin typeface="Calibri"/>
                <a:cs typeface="Calibri"/>
              </a:rPr>
              <a:t>current</a:t>
            </a:r>
            <a:r>
              <a:rPr lang="en-US" spc="-9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centroid</a:t>
            </a:r>
            <a:r>
              <a:rPr lang="en-US" spc="-6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is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the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closest</a:t>
            </a:r>
            <a:endParaRPr lang="en-US" dirty="0">
              <a:latin typeface="Calibri"/>
              <a:cs typeface="Calibri"/>
            </a:endParaRPr>
          </a:p>
          <a:p>
            <a:pPr marL="336550" marR="1087755" indent="-324485">
              <a:lnSpc>
                <a:spcPct val="89700"/>
              </a:lnSpc>
              <a:spcBef>
                <a:spcPts val="2280"/>
              </a:spcBef>
              <a:buClr>
                <a:srgbClr val="EFAC00"/>
              </a:buClr>
              <a:buFont typeface="Cambria"/>
              <a:buChar char="◾"/>
              <a:tabLst>
                <a:tab pos="336550" algn="l"/>
              </a:tabLst>
            </a:pPr>
            <a:r>
              <a:rPr lang="en-US" dirty="0" smtClean="0">
                <a:latin typeface="Calibri"/>
                <a:cs typeface="Calibri"/>
              </a:rPr>
              <a:t>3)</a:t>
            </a:r>
            <a:r>
              <a:rPr lang="en-US" spc="-25" dirty="0" smtClean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After</a:t>
            </a:r>
            <a:r>
              <a:rPr lang="en-US" spc="-4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all</a:t>
            </a:r>
            <a:r>
              <a:rPr lang="en-US" spc="-6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points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are</a:t>
            </a:r>
            <a:r>
              <a:rPr lang="en-US" spc="1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assigned,</a:t>
            </a:r>
            <a:r>
              <a:rPr lang="en-US" spc="-13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update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spc="-25" dirty="0">
                <a:latin typeface="Calibri"/>
                <a:cs typeface="Calibri"/>
              </a:rPr>
              <a:t>the </a:t>
            </a:r>
            <a:r>
              <a:rPr lang="en-US" dirty="0">
                <a:latin typeface="Calibri"/>
                <a:cs typeface="Calibri"/>
              </a:rPr>
              <a:t>centroids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of</a:t>
            </a:r>
            <a:r>
              <a:rPr lang="en-US" spc="-8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the</a:t>
            </a:r>
            <a:r>
              <a:rPr lang="en-US" spc="-60" dirty="0">
                <a:latin typeface="Calibri"/>
                <a:cs typeface="Calibri"/>
              </a:rPr>
              <a:t> </a:t>
            </a:r>
            <a:r>
              <a:rPr lang="en-US" b="1" i="1" dirty="0">
                <a:latin typeface="Calibri"/>
                <a:cs typeface="Calibri"/>
              </a:rPr>
              <a:t>k</a:t>
            </a:r>
            <a:r>
              <a:rPr lang="en-US" b="1" i="1" spc="-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clusters</a:t>
            </a:r>
            <a:r>
              <a:rPr lang="en-US" spc="-114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as</a:t>
            </a:r>
            <a:r>
              <a:rPr lang="en-US" spc="-110" dirty="0"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0000FF"/>
                </a:solidFill>
                <a:latin typeface="Calibri"/>
                <a:cs typeface="Calibri"/>
              </a:rPr>
              <a:t>average</a:t>
            </a:r>
            <a:r>
              <a:rPr lang="en-US" spc="-6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pc="-25" dirty="0">
                <a:solidFill>
                  <a:srgbClr val="0000FF"/>
                </a:solidFill>
                <a:latin typeface="Calibri"/>
                <a:cs typeface="Calibri"/>
              </a:rPr>
              <a:t>of </a:t>
            </a:r>
            <a:r>
              <a:rPr lang="en-US" dirty="0" smtClean="0">
                <a:solidFill>
                  <a:srgbClr val="0000FF"/>
                </a:solidFill>
                <a:latin typeface="Calibri"/>
                <a:cs typeface="Calibri"/>
              </a:rPr>
              <a:t>data points</a:t>
            </a:r>
            <a:r>
              <a:rPr lang="en-US" spc="-55" dirty="0" smtClean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within</a:t>
            </a:r>
            <a:r>
              <a:rPr lang="en-US" spc="-7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each</a:t>
            </a:r>
            <a:r>
              <a:rPr lang="en-US" spc="-7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0000FF"/>
                </a:solidFill>
                <a:latin typeface="Calibri"/>
                <a:cs typeface="Calibri"/>
              </a:rPr>
              <a:t>cluster</a:t>
            </a:r>
            <a:endParaRPr lang="en-US" dirty="0">
              <a:latin typeface="Calibri"/>
              <a:cs typeface="Calibri"/>
            </a:endParaRPr>
          </a:p>
          <a:p>
            <a:pPr lvl="8"/>
            <a:endParaRPr lang="en-US" dirty="0"/>
          </a:p>
          <a:p>
            <a:r>
              <a:rPr lang="en-US" b="1" dirty="0" smtClean="0">
                <a:solidFill>
                  <a:srgbClr val="008000"/>
                </a:solidFill>
              </a:rPr>
              <a:t>Repeat 2 and 3 until convergence</a:t>
            </a:r>
          </a:p>
          <a:p>
            <a:pPr marL="118872" indent="0">
              <a:buNone/>
            </a:pPr>
            <a:endParaRPr lang="en-US" b="1" dirty="0" smtClean="0">
              <a:solidFill>
                <a:srgbClr val="008000"/>
              </a:solidFill>
            </a:endParaRPr>
          </a:p>
          <a:p>
            <a:pPr lvl="1"/>
            <a:r>
              <a:rPr lang="en-US" b="1" dirty="0"/>
              <a:t>Convergence:</a:t>
            </a:r>
            <a:r>
              <a:rPr lang="en-US" dirty="0"/>
              <a:t> Points don’t move </a:t>
            </a:r>
            <a:r>
              <a:rPr lang="en-US" dirty="0" smtClean="0"/>
              <a:t>between clusters and centroids stabilize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1F37-5C2B-4D68-82CE-50CE5D0EBF35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7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371600" y="4068207"/>
            <a:ext cx="2258279" cy="808593"/>
          </a:xfrm>
          <a:prstGeom prst="ellipse">
            <a:avLst/>
          </a:prstGeom>
          <a:solidFill>
            <a:srgbClr val="D60093">
              <a:alpha val="30000"/>
            </a:srgbClr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2616022">
            <a:off x="4341333" y="1890140"/>
            <a:ext cx="1324078" cy="3376820"/>
          </a:xfrm>
          <a:prstGeom prst="ellipse">
            <a:avLst/>
          </a:prstGeom>
          <a:solidFill>
            <a:srgbClr val="00B0F0">
              <a:alpha val="30000"/>
            </a:srgbClr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Assigning Clusters</a:t>
            </a:r>
          </a:p>
        </p:txBody>
      </p:sp>
      <p:sp>
        <p:nvSpPr>
          <p:cNvPr id="2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C6CFC-3C83-4539-BD47-568CDB1B385E}" type="slidenum">
              <a:rPr lang="en-US"/>
              <a:pPr/>
              <a:t>57</a:t>
            </a:fld>
            <a:endParaRPr lang="en-US"/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3733800" y="4320143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charset="0"/>
              </a:rPr>
              <a:t>x</a:t>
            </a:r>
            <a:endParaRPr lang="en-US" dirty="0">
              <a:latin typeface="Times New Roman" charset="0"/>
            </a:endParaRP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5851525" y="2403475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charset="0"/>
              </a:rPr>
              <a:t>x</a:t>
            </a:r>
            <a:endParaRPr lang="en-US" dirty="0">
              <a:latin typeface="Times New Roman" charset="0"/>
            </a:endParaRPr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136895" y="4305308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charset="0"/>
              </a:rPr>
              <a:t>x</a:t>
            </a:r>
            <a:endParaRPr lang="en-US" dirty="0">
              <a:latin typeface="Times New Roman" charset="0"/>
            </a:endParaRPr>
          </a:p>
        </p:txBody>
      </p:sp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5318125" y="3089275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charset="0"/>
              </a:rPr>
              <a:t>x</a:t>
            </a:r>
            <a:endParaRPr lang="en-US" dirty="0">
              <a:latin typeface="Times New Roman" charset="0"/>
            </a:endParaRPr>
          </a:p>
        </p:txBody>
      </p:sp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2671718" y="4267200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charset="0"/>
              </a:rPr>
              <a:t>x</a:t>
            </a:r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4784725" y="3775075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charset="0"/>
              </a:rPr>
              <a:t>x</a:t>
            </a:r>
          </a:p>
        </p:txBody>
      </p:sp>
      <p:sp>
        <p:nvSpPr>
          <p:cNvPr id="26633" name="Text Box 9"/>
          <p:cNvSpPr txBox="1">
            <a:spLocks noChangeArrowheads="1"/>
          </p:cNvSpPr>
          <p:nvPr/>
        </p:nvSpPr>
        <p:spPr bwMode="auto">
          <a:xfrm>
            <a:off x="1757318" y="4267200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charset="0"/>
              </a:rPr>
              <a:t>x</a:t>
            </a:r>
            <a:endParaRPr lang="en-US" dirty="0">
              <a:latin typeface="Times New Roman" charset="0"/>
            </a:endParaRPr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4479925" y="4308475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charset="0"/>
              </a:rPr>
              <a:t>x</a:t>
            </a:r>
            <a:endParaRPr lang="en-US" dirty="0">
              <a:latin typeface="Times New Roman" charset="0"/>
            </a:endParaRP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588843" y="5715000"/>
            <a:ext cx="162095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Times New Roman" charset="0"/>
              </a:rPr>
              <a:t>x  … data point</a:t>
            </a:r>
          </a:p>
          <a:p>
            <a:r>
              <a:rPr lang="en-US" b="1" dirty="0">
                <a:solidFill>
                  <a:srgbClr val="008000"/>
                </a:solidFill>
                <a:latin typeface="Times New Roman" charset="0"/>
              </a:rPr>
              <a:t> </a:t>
            </a:r>
            <a:r>
              <a:rPr lang="en-US" b="1" dirty="0" smtClean="0">
                <a:solidFill>
                  <a:srgbClr val="008000"/>
                </a:solidFill>
                <a:latin typeface="Times New Roman" charset="0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Times New Roman" charset="0"/>
              </a:rPr>
              <a:t>  … centroid</a:t>
            </a: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5102340" y="3454497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charset="0"/>
              </a:rPr>
              <a:t>x</a:t>
            </a:r>
            <a:endParaRPr lang="en-US" dirty="0">
              <a:latin typeface="Times New Roman" charset="0"/>
            </a:endParaRPr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5608065" y="2772807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charset="0"/>
              </a:rPr>
              <a:t>x</a:t>
            </a:r>
            <a:endParaRPr lang="en-US" dirty="0">
              <a:latin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6096000"/>
            <a:ext cx="228600" cy="228600"/>
          </a:xfrm>
          <a:prstGeom prst="rect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820466" y="3845441"/>
            <a:ext cx="228600" cy="228600"/>
          </a:xfrm>
          <a:prstGeom prst="rect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793059" y="4337566"/>
            <a:ext cx="228600" cy="228600"/>
          </a:xfrm>
          <a:prstGeom prst="rect">
            <a:avLst/>
          </a:prstGeom>
          <a:ln w="38100">
            <a:solidFill>
              <a:srgbClr val="D6009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4119518" y="4343400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charset="0"/>
              </a:rPr>
              <a:t>x</a:t>
            </a:r>
            <a:endParaRPr lang="en-US" dirty="0">
              <a:latin typeface="Times New Roman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2600" y="6096000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Clusters after round 1</a:t>
            </a:r>
          </a:p>
        </p:txBody>
      </p:sp>
    </p:spTree>
    <p:extLst>
      <p:ext uri="{BB962C8B-B14F-4D97-AF65-F5344CB8AC3E}">
        <p14:creationId xmlns:p14="http://schemas.microsoft.com/office/powerpoint/2010/main" val="216311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29" grpId="0" animBg="1"/>
      <p:bldP spid="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 rot="2616022">
            <a:off x="4341333" y="1890140"/>
            <a:ext cx="1324078" cy="3376820"/>
          </a:xfrm>
          <a:prstGeom prst="ellipse">
            <a:avLst/>
          </a:prstGeom>
          <a:solidFill>
            <a:srgbClr val="00B0F0">
              <a:alpha val="30000"/>
            </a:srgbClr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Assigning Clusters</a:t>
            </a:r>
          </a:p>
        </p:txBody>
      </p:sp>
      <p:sp>
        <p:nvSpPr>
          <p:cNvPr id="2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C6CFC-3C83-4539-BD47-568CDB1B385E}" type="slidenum">
              <a:rPr lang="en-US"/>
              <a:pPr/>
              <a:t>58</a:t>
            </a:fld>
            <a:endParaRPr lang="en-US"/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3733800" y="4320143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charset="0"/>
              </a:rPr>
              <a:t>x</a:t>
            </a:r>
            <a:endParaRPr lang="en-US" dirty="0">
              <a:latin typeface="Times New Roman" charset="0"/>
            </a:endParaRP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5851525" y="2403475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charset="0"/>
              </a:rPr>
              <a:t>x</a:t>
            </a:r>
            <a:endParaRPr lang="en-US" dirty="0">
              <a:latin typeface="Times New Roman" charset="0"/>
            </a:endParaRPr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136895" y="4305308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charset="0"/>
              </a:rPr>
              <a:t>x</a:t>
            </a:r>
            <a:endParaRPr lang="en-US" dirty="0">
              <a:latin typeface="Times New Roman" charset="0"/>
            </a:endParaRPr>
          </a:p>
        </p:txBody>
      </p:sp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5318125" y="3089275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charset="0"/>
              </a:rPr>
              <a:t>x</a:t>
            </a:r>
            <a:endParaRPr lang="en-US" dirty="0">
              <a:latin typeface="Times New Roman" charset="0"/>
            </a:endParaRPr>
          </a:p>
        </p:txBody>
      </p:sp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2671718" y="4267200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charset="0"/>
              </a:rPr>
              <a:t>x</a:t>
            </a:r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4784725" y="3775075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charset="0"/>
              </a:rPr>
              <a:t>x</a:t>
            </a:r>
          </a:p>
        </p:txBody>
      </p:sp>
      <p:sp>
        <p:nvSpPr>
          <p:cNvPr id="26633" name="Text Box 9"/>
          <p:cNvSpPr txBox="1">
            <a:spLocks noChangeArrowheads="1"/>
          </p:cNvSpPr>
          <p:nvPr/>
        </p:nvSpPr>
        <p:spPr bwMode="auto">
          <a:xfrm>
            <a:off x="1757318" y="4267200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charset="0"/>
              </a:rPr>
              <a:t>x</a:t>
            </a:r>
            <a:endParaRPr lang="en-US" dirty="0">
              <a:latin typeface="Times New Roman" charset="0"/>
            </a:endParaRPr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4479925" y="4308475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charset="0"/>
              </a:rPr>
              <a:t>x</a:t>
            </a:r>
            <a:endParaRPr lang="en-US" dirty="0">
              <a:latin typeface="Times New Roman" charset="0"/>
            </a:endParaRP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588843" y="5715000"/>
            <a:ext cx="162095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Times New Roman" charset="0"/>
              </a:rPr>
              <a:t>x  … data point</a:t>
            </a:r>
          </a:p>
          <a:p>
            <a:r>
              <a:rPr lang="en-US" b="1" dirty="0">
                <a:solidFill>
                  <a:srgbClr val="008000"/>
                </a:solidFill>
                <a:latin typeface="Times New Roman" charset="0"/>
              </a:rPr>
              <a:t> </a:t>
            </a:r>
            <a:r>
              <a:rPr lang="en-US" b="1" dirty="0" smtClean="0">
                <a:solidFill>
                  <a:srgbClr val="008000"/>
                </a:solidFill>
                <a:latin typeface="Times New Roman" charset="0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Times New Roman" charset="0"/>
              </a:rPr>
              <a:t>  … centroid</a:t>
            </a: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5102340" y="3454497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charset="0"/>
              </a:rPr>
              <a:t>x</a:t>
            </a:r>
            <a:endParaRPr lang="en-US" dirty="0">
              <a:latin typeface="Times New Roman" charset="0"/>
            </a:endParaRPr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5608065" y="2772807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charset="0"/>
              </a:rPr>
              <a:t>x</a:t>
            </a:r>
            <a:endParaRPr lang="en-US" dirty="0">
              <a:latin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6096000"/>
            <a:ext cx="228600" cy="228600"/>
          </a:xfrm>
          <a:prstGeom prst="rect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105400" y="3352800"/>
            <a:ext cx="228600" cy="228600"/>
          </a:xfrm>
          <a:prstGeom prst="rect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593159" y="4358203"/>
            <a:ext cx="228600" cy="228600"/>
          </a:xfrm>
          <a:prstGeom prst="rect">
            <a:avLst/>
          </a:prstGeom>
          <a:ln w="38100">
            <a:solidFill>
              <a:srgbClr val="D6009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4119518" y="4343400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charset="0"/>
              </a:rPr>
              <a:t>x</a:t>
            </a:r>
            <a:endParaRPr lang="en-US" dirty="0">
              <a:latin typeface="Times New Roman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1371600" y="4068207"/>
            <a:ext cx="2258279" cy="808593"/>
          </a:xfrm>
          <a:prstGeom prst="ellipse">
            <a:avLst/>
          </a:prstGeom>
          <a:solidFill>
            <a:srgbClr val="D60093">
              <a:alpha val="30000"/>
            </a:srgbClr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76401" y="4123769"/>
            <a:ext cx="2357482" cy="808593"/>
          </a:xfrm>
          <a:prstGeom prst="ellipse">
            <a:avLst/>
          </a:prstGeom>
          <a:solidFill>
            <a:srgbClr val="D60093">
              <a:alpha val="30000"/>
            </a:srgbClr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rot="2616022">
            <a:off x="4462074" y="1946844"/>
            <a:ext cx="1324078" cy="3007002"/>
          </a:xfrm>
          <a:prstGeom prst="ellipse">
            <a:avLst/>
          </a:prstGeom>
          <a:solidFill>
            <a:srgbClr val="00B0F0">
              <a:alpha val="30000"/>
            </a:srgbClr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562600" y="6096000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Clusters after round 2</a:t>
            </a:r>
          </a:p>
        </p:txBody>
      </p:sp>
    </p:spTree>
    <p:extLst>
      <p:ext uri="{BB962C8B-B14F-4D97-AF65-F5344CB8AC3E}">
        <p14:creationId xmlns:p14="http://schemas.microsoft.com/office/powerpoint/2010/main" val="351341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5" grpId="0" animBg="1"/>
      <p:bldP spid="31" grpId="0" animBg="1"/>
      <p:bldP spid="3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 rot="2616022">
            <a:off x="4461582" y="1938236"/>
            <a:ext cx="1324078" cy="3028081"/>
          </a:xfrm>
          <a:prstGeom prst="ellipse">
            <a:avLst/>
          </a:prstGeom>
          <a:solidFill>
            <a:srgbClr val="00B0F0">
              <a:alpha val="30000"/>
            </a:srgbClr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Assigning Clusters</a:t>
            </a:r>
          </a:p>
        </p:txBody>
      </p:sp>
      <p:sp>
        <p:nvSpPr>
          <p:cNvPr id="2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C6CFC-3C83-4539-BD47-568CDB1B385E}" type="slidenum">
              <a:rPr lang="en-US"/>
              <a:pPr/>
              <a:t>59</a:t>
            </a:fld>
            <a:endParaRPr lang="en-US"/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3733800" y="4320143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charset="0"/>
              </a:rPr>
              <a:t>x</a:t>
            </a:r>
            <a:endParaRPr lang="en-US" dirty="0">
              <a:latin typeface="Times New Roman" charset="0"/>
            </a:endParaRP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5851525" y="2403475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charset="0"/>
              </a:rPr>
              <a:t>x</a:t>
            </a:r>
            <a:endParaRPr lang="en-US" dirty="0">
              <a:latin typeface="Times New Roman" charset="0"/>
            </a:endParaRPr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136895" y="4305308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charset="0"/>
              </a:rPr>
              <a:t>x</a:t>
            </a:r>
            <a:endParaRPr lang="en-US" dirty="0">
              <a:latin typeface="Times New Roman" charset="0"/>
            </a:endParaRPr>
          </a:p>
        </p:txBody>
      </p:sp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5318125" y="3089275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charset="0"/>
              </a:rPr>
              <a:t>x</a:t>
            </a:r>
            <a:endParaRPr lang="en-US" dirty="0">
              <a:latin typeface="Times New Roman" charset="0"/>
            </a:endParaRPr>
          </a:p>
        </p:txBody>
      </p:sp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2671718" y="4267200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charset="0"/>
              </a:rPr>
              <a:t>x</a:t>
            </a:r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4784725" y="3775075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charset="0"/>
              </a:rPr>
              <a:t>x</a:t>
            </a:r>
          </a:p>
        </p:txBody>
      </p:sp>
      <p:sp>
        <p:nvSpPr>
          <p:cNvPr id="26633" name="Text Box 9"/>
          <p:cNvSpPr txBox="1">
            <a:spLocks noChangeArrowheads="1"/>
          </p:cNvSpPr>
          <p:nvPr/>
        </p:nvSpPr>
        <p:spPr bwMode="auto">
          <a:xfrm>
            <a:off x="1757318" y="4267200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charset="0"/>
              </a:rPr>
              <a:t>x</a:t>
            </a:r>
            <a:endParaRPr lang="en-US" dirty="0">
              <a:latin typeface="Times New Roman" charset="0"/>
            </a:endParaRPr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4479925" y="4308475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charset="0"/>
              </a:rPr>
              <a:t>x</a:t>
            </a:r>
            <a:endParaRPr lang="en-US" dirty="0">
              <a:latin typeface="Times New Roman" charset="0"/>
            </a:endParaRP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588843" y="5715000"/>
            <a:ext cx="162095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Times New Roman" charset="0"/>
              </a:rPr>
              <a:t>x  … data point</a:t>
            </a:r>
          </a:p>
          <a:p>
            <a:r>
              <a:rPr lang="en-US" b="1" dirty="0">
                <a:solidFill>
                  <a:srgbClr val="008000"/>
                </a:solidFill>
                <a:latin typeface="Times New Roman" charset="0"/>
              </a:rPr>
              <a:t> </a:t>
            </a:r>
            <a:r>
              <a:rPr lang="en-US" b="1" dirty="0" smtClean="0">
                <a:solidFill>
                  <a:srgbClr val="008000"/>
                </a:solidFill>
                <a:latin typeface="Times New Roman" charset="0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Times New Roman" charset="0"/>
              </a:rPr>
              <a:t>  … centroid</a:t>
            </a: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5102340" y="3454497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charset="0"/>
              </a:rPr>
              <a:t>x</a:t>
            </a:r>
            <a:endParaRPr lang="en-US" dirty="0">
              <a:latin typeface="Times New Roman" charset="0"/>
            </a:endParaRPr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5608065" y="2772807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charset="0"/>
              </a:rPr>
              <a:t>x</a:t>
            </a:r>
            <a:endParaRPr lang="en-US" dirty="0">
              <a:latin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6096000"/>
            <a:ext cx="228600" cy="228600"/>
          </a:xfrm>
          <a:prstGeom prst="rect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318125" y="3045341"/>
            <a:ext cx="228600" cy="228600"/>
          </a:xfrm>
          <a:prstGeom prst="rect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116261" y="4378841"/>
            <a:ext cx="228600" cy="228600"/>
          </a:xfrm>
          <a:prstGeom prst="rect">
            <a:avLst/>
          </a:prstGeom>
          <a:ln w="38100">
            <a:solidFill>
              <a:srgbClr val="D6009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4119518" y="4343400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charset="0"/>
              </a:rPr>
              <a:t>x</a:t>
            </a:r>
            <a:endParaRPr lang="en-US" dirty="0">
              <a:latin typeface="Times New Roman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1676400" y="4144407"/>
            <a:ext cx="2357483" cy="808593"/>
          </a:xfrm>
          <a:prstGeom prst="ellipse">
            <a:avLst/>
          </a:prstGeom>
          <a:solidFill>
            <a:srgbClr val="D60093">
              <a:alpha val="30000"/>
            </a:srgbClr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76399" y="4123769"/>
            <a:ext cx="3108325" cy="808593"/>
          </a:xfrm>
          <a:prstGeom prst="ellipse">
            <a:avLst/>
          </a:prstGeom>
          <a:solidFill>
            <a:srgbClr val="D60093">
              <a:alpha val="30000"/>
            </a:srgbClr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rot="2616022">
            <a:off x="4731170" y="2054476"/>
            <a:ext cx="1324078" cy="2226588"/>
          </a:xfrm>
          <a:prstGeom prst="ellipse">
            <a:avLst/>
          </a:prstGeom>
          <a:solidFill>
            <a:srgbClr val="00B0F0">
              <a:alpha val="30000"/>
            </a:srgbClr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562600" y="60960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Clusters at the end</a:t>
            </a:r>
          </a:p>
        </p:txBody>
      </p:sp>
    </p:spTree>
    <p:extLst>
      <p:ext uri="{BB962C8B-B14F-4D97-AF65-F5344CB8AC3E}">
        <p14:creationId xmlns:p14="http://schemas.microsoft.com/office/powerpoint/2010/main" val="364261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5" grpId="0" animBg="1"/>
      <p:bldP spid="31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dirty="0"/>
              <a:t>MACHINE</a:t>
            </a:r>
            <a:r>
              <a:rPr spc="15" dirty="0"/>
              <a:t> </a:t>
            </a:r>
            <a:r>
              <a:rPr spc="-15"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693" y="2155569"/>
            <a:ext cx="3900695" cy="270070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05524" y="1695181"/>
            <a:ext cx="106988" cy="1069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05524" y="2184813"/>
            <a:ext cx="106988" cy="1069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05524" y="2881599"/>
            <a:ext cx="106988" cy="10698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196714" y="1611107"/>
            <a:ext cx="2270886" cy="3094863"/>
          </a:xfrm>
          <a:prstGeom prst="rect">
            <a:avLst/>
          </a:prstGeom>
        </p:spPr>
        <p:txBody>
          <a:bodyPr vert="horz" wrap="square" lIns="0" tIns="17948" rIns="0" bIns="0" rtlCol="0">
            <a:spAutoFit/>
          </a:bodyPr>
          <a:lstStyle/>
          <a:p>
            <a:pPr marL="18893" marR="23616">
              <a:lnSpc>
                <a:spcPct val="114199"/>
              </a:lnSpc>
              <a:spcBef>
                <a:spcPts val="141"/>
              </a:spcBef>
            </a:pPr>
            <a:r>
              <a:rPr sz="1190" dirty="0">
                <a:latin typeface="Arial MT"/>
                <a:cs typeface="Arial MT"/>
              </a:rPr>
              <a:t>Mathematically</a:t>
            </a:r>
            <a:r>
              <a:rPr sz="1190" spc="141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well-defined</a:t>
            </a:r>
            <a:r>
              <a:rPr sz="1190" spc="149" dirty="0">
                <a:latin typeface="Arial MT"/>
                <a:cs typeface="Arial MT"/>
              </a:rPr>
              <a:t> </a:t>
            </a:r>
            <a:r>
              <a:rPr sz="1190" spc="-37" dirty="0">
                <a:latin typeface="Arial MT"/>
                <a:cs typeface="Arial MT"/>
              </a:rPr>
              <a:t>and</a:t>
            </a:r>
            <a:r>
              <a:rPr sz="1190" dirty="0">
                <a:latin typeface="Arial MT"/>
                <a:cs typeface="Arial MT"/>
              </a:rPr>
              <a:t> solves</a:t>
            </a:r>
            <a:r>
              <a:rPr sz="1190" spc="67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reasonably</a:t>
            </a:r>
            <a:r>
              <a:rPr sz="1190" spc="67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narrow</a:t>
            </a:r>
            <a:r>
              <a:rPr sz="1190" spc="67" dirty="0">
                <a:latin typeface="Arial MT"/>
                <a:cs typeface="Arial MT"/>
              </a:rPr>
              <a:t> </a:t>
            </a:r>
            <a:r>
              <a:rPr sz="1190" spc="-15" dirty="0">
                <a:latin typeface="Arial MT"/>
                <a:cs typeface="Arial MT"/>
              </a:rPr>
              <a:t>tasks.</a:t>
            </a:r>
            <a:endParaRPr sz="1190" dirty="0">
              <a:latin typeface="Arial MT"/>
              <a:cs typeface="Arial MT"/>
            </a:endParaRPr>
          </a:p>
          <a:p>
            <a:pPr marL="18893" marR="263551">
              <a:lnSpc>
                <a:spcPct val="114199"/>
              </a:lnSpc>
              <a:spcBef>
                <a:spcPts val="588"/>
              </a:spcBef>
            </a:pPr>
            <a:r>
              <a:rPr sz="1190" dirty="0">
                <a:latin typeface="Arial MT"/>
                <a:cs typeface="Arial MT"/>
              </a:rPr>
              <a:t>Usually</a:t>
            </a:r>
            <a:r>
              <a:rPr sz="1190" spc="119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construct</a:t>
            </a:r>
            <a:r>
              <a:rPr sz="1190" spc="119" dirty="0">
                <a:latin typeface="Arial MT"/>
                <a:cs typeface="Arial MT"/>
              </a:rPr>
              <a:t> </a:t>
            </a:r>
            <a:r>
              <a:rPr sz="1190" spc="-15" dirty="0">
                <a:latin typeface="Arial MT"/>
                <a:cs typeface="Arial MT"/>
              </a:rPr>
              <a:t>predictive </a:t>
            </a:r>
            <a:r>
              <a:rPr sz="1190" dirty="0">
                <a:latin typeface="Arial MT"/>
                <a:cs typeface="Arial MT"/>
              </a:rPr>
              <a:t>models</a:t>
            </a:r>
            <a:r>
              <a:rPr sz="1190" spc="67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from</a:t>
            </a:r>
            <a:r>
              <a:rPr sz="1190" spc="67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data,</a:t>
            </a:r>
            <a:r>
              <a:rPr sz="1190" spc="74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instead</a:t>
            </a:r>
            <a:r>
              <a:rPr sz="1190" spc="67" dirty="0">
                <a:latin typeface="Arial MT"/>
                <a:cs typeface="Arial MT"/>
              </a:rPr>
              <a:t> </a:t>
            </a:r>
            <a:r>
              <a:rPr sz="1190" spc="-37" dirty="0">
                <a:latin typeface="Arial MT"/>
                <a:cs typeface="Arial MT"/>
              </a:rPr>
              <a:t>of</a:t>
            </a:r>
            <a:r>
              <a:rPr sz="1190" dirty="0">
                <a:latin typeface="Arial MT"/>
                <a:cs typeface="Arial MT"/>
              </a:rPr>
              <a:t> explicitly</a:t>
            </a:r>
            <a:r>
              <a:rPr sz="1190" spc="104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programming</a:t>
            </a:r>
            <a:r>
              <a:rPr sz="1190" spc="112" dirty="0">
                <a:latin typeface="Arial MT"/>
                <a:cs typeface="Arial MT"/>
              </a:rPr>
              <a:t> </a:t>
            </a:r>
            <a:r>
              <a:rPr sz="1190" spc="-15" dirty="0">
                <a:latin typeface="Arial MT"/>
                <a:cs typeface="Arial MT"/>
              </a:rPr>
              <a:t>them.</a:t>
            </a:r>
            <a:endParaRPr sz="1190" dirty="0">
              <a:latin typeface="Arial MT"/>
              <a:cs typeface="Arial MT"/>
            </a:endParaRPr>
          </a:p>
          <a:p>
            <a:pPr marL="18893" marR="7557">
              <a:lnSpc>
                <a:spcPct val="114199"/>
              </a:lnSpc>
              <a:spcBef>
                <a:spcPts val="595"/>
              </a:spcBef>
            </a:pPr>
            <a:r>
              <a:rPr sz="1190" dirty="0">
                <a:latin typeface="Arial MT"/>
                <a:cs typeface="Arial MT"/>
              </a:rPr>
              <a:t>“A</a:t>
            </a:r>
            <a:r>
              <a:rPr sz="1190" spc="60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computer</a:t>
            </a:r>
            <a:r>
              <a:rPr sz="1190" spc="67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program</a:t>
            </a:r>
            <a:r>
              <a:rPr sz="1190" spc="67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is</a:t>
            </a:r>
            <a:r>
              <a:rPr sz="1190" spc="67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said</a:t>
            </a:r>
            <a:r>
              <a:rPr sz="1190" spc="60" dirty="0">
                <a:latin typeface="Arial MT"/>
                <a:cs typeface="Arial MT"/>
              </a:rPr>
              <a:t> </a:t>
            </a:r>
            <a:r>
              <a:rPr sz="1190" spc="-37" dirty="0">
                <a:latin typeface="Arial MT"/>
                <a:cs typeface="Arial MT"/>
              </a:rPr>
              <a:t>to</a:t>
            </a:r>
            <a:r>
              <a:rPr sz="1190" dirty="0">
                <a:latin typeface="Arial MT"/>
                <a:cs typeface="Arial MT"/>
              </a:rPr>
              <a:t> learn</a:t>
            </a:r>
            <a:r>
              <a:rPr sz="1190" spc="67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from</a:t>
            </a:r>
            <a:r>
              <a:rPr sz="1190" spc="67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experience</a:t>
            </a:r>
            <a:r>
              <a:rPr sz="1190" spc="74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E</a:t>
            </a:r>
            <a:r>
              <a:rPr sz="1190" spc="67" dirty="0">
                <a:latin typeface="Arial MT"/>
                <a:cs typeface="Arial MT"/>
              </a:rPr>
              <a:t> </a:t>
            </a:r>
            <a:r>
              <a:rPr sz="1190" spc="-30" dirty="0">
                <a:latin typeface="Arial MT"/>
                <a:cs typeface="Arial MT"/>
              </a:rPr>
              <a:t>with </a:t>
            </a:r>
            <a:r>
              <a:rPr sz="1190" dirty="0">
                <a:latin typeface="Arial MT"/>
                <a:cs typeface="Arial MT"/>
              </a:rPr>
              <a:t>respect</a:t>
            </a:r>
            <a:r>
              <a:rPr sz="1190" spc="45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to</a:t>
            </a:r>
            <a:r>
              <a:rPr sz="1190" spc="52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some</a:t>
            </a:r>
            <a:r>
              <a:rPr sz="1190" spc="52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task</a:t>
            </a:r>
            <a:r>
              <a:rPr sz="1190" spc="45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T</a:t>
            </a:r>
            <a:r>
              <a:rPr sz="1190" spc="52" dirty="0">
                <a:latin typeface="Arial MT"/>
                <a:cs typeface="Arial MT"/>
              </a:rPr>
              <a:t> </a:t>
            </a:r>
            <a:r>
              <a:rPr sz="1190" spc="-37" dirty="0">
                <a:latin typeface="Arial MT"/>
                <a:cs typeface="Arial MT"/>
              </a:rPr>
              <a:t>and</a:t>
            </a:r>
            <a:r>
              <a:rPr sz="1190" spc="744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some</a:t>
            </a:r>
            <a:r>
              <a:rPr sz="1190" spc="82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performance</a:t>
            </a:r>
            <a:r>
              <a:rPr sz="1190" spc="82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measure</a:t>
            </a:r>
            <a:r>
              <a:rPr sz="1190" spc="82" dirty="0">
                <a:latin typeface="Arial MT"/>
                <a:cs typeface="Arial MT"/>
              </a:rPr>
              <a:t> </a:t>
            </a:r>
            <a:r>
              <a:rPr sz="1190" spc="-112" dirty="0">
                <a:latin typeface="Arial MT"/>
                <a:cs typeface="Arial MT"/>
              </a:rPr>
              <a:t>P,</a:t>
            </a:r>
            <a:r>
              <a:rPr sz="1190" spc="82" dirty="0">
                <a:latin typeface="Arial MT"/>
                <a:cs typeface="Arial MT"/>
              </a:rPr>
              <a:t> </a:t>
            </a:r>
            <a:r>
              <a:rPr sz="1190" spc="-37" dirty="0">
                <a:latin typeface="Arial MT"/>
                <a:cs typeface="Arial MT"/>
              </a:rPr>
              <a:t>if</a:t>
            </a:r>
            <a:r>
              <a:rPr sz="1190" dirty="0">
                <a:latin typeface="Arial MT"/>
                <a:cs typeface="Arial MT"/>
              </a:rPr>
              <a:t> its</a:t>
            </a:r>
            <a:r>
              <a:rPr sz="1190" spc="37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performance</a:t>
            </a:r>
            <a:r>
              <a:rPr sz="1190" spc="45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on</a:t>
            </a:r>
            <a:r>
              <a:rPr sz="1190" spc="45" dirty="0">
                <a:latin typeface="Arial MT"/>
                <a:cs typeface="Arial MT"/>
              </a:rPr>
              <a:t> </a:t>
            </a:r>
            <a:r>
              <a:rPr sz="1190" spc="-45" dirty="0">
                <a:latin typeface="Arial MT"/>
                <a:cs typeface="Arial MT"/>
              </a:rPr>
              <a:t>T,</a:t>
            </a:r>
            <a:r>
              <a:rPr sz="1190" spc="45" dirty="0">
                <a:latin typeface="Arial MT"/>
                <a:cs typeface="Arial MT"/>
              </a:rPr>
              <a:t> </a:t>
            </a:r>
            <a:r>
              <a:rPr sz="1190" spc="-37" dirty="0">
                <a:latin typeface="Arial MT"/>
                <a:cs typeface="Arial MT"/>
              </a:rPr>
              <a:t>as</a:t>
            </a:r>
            <a:r>
              <a:rPr sz="1190" dirty="0">
                <a:latin typeface="Arial MT"/>
                <a:cs typeface="Arial MT"/>
              </a:rPr>
              <a:t> measured</a:t>
            </a:r>
            <a:r>
              <a:rPr sz="1190" spc="37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by</a:t>
            </a:r>
            <a:r>
              <a:rPr sz="1190" spc="60" dirty="0">
                <a:latin typeface="Arial MT"/>
                <a:cs typeface="Arial MT"/>
              </a:rPr>
              <a:t> </a:t>
            </a:r>
            <a:r>
              <a:rPr sz="1190" spc="-112" dirty="0">
                <a:latin typeface="Arial MT"/>
                <a:cs typeface="Arial MT"/>
              </a:rPr>
              <a:t>P,</a:t>
            </a:r>
            <a:r>
              <a:rPr sz="1190" spc="52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improves</a:t>
            </a:r>
            <a:r>
              <a:rPr sz="1190" spc="60" dirty="0">
                <a:latin typeface="Arial MT"/>
                <a:cs typeface="Arial MT"/>
              </a:rPr>
              <a:t> </a:t>
            </a:r>
            <a:r>
              <a:rPr sz="1190" spc="-30" dirty="0">
                <a:latin typeface="Arial MT"/>
                <a:cs typeface="Arial MT"/>
              </a:rPr>
              <a:t>with </a:t>
            </a:r>
            <a:r>
              <a:rPr sz="1190" dirty="0">
                <a:latin typeface="Arial MT"/>
                <a:cs typeface="Arial MT"/>
              </a:rPr>
              <a:t>experience</a:t>
            </a:r>
            <a:r>
              <a:rPr sz="1190" spc="89" dirty="0">
                <a:latin typeface="Arial MT"/>
                <a:cs typeface="Arial MT"/>
              </a:rPr>
              <a:t> </a:t>
            </a:r>
            <a:r>
              <a:rPr sz="1190" spc="-37" dirty="0">
                <a:latin typeface="Arial MT"/>
                <a:cs typeface="Arial MT"/>
              </a:rPr>
              <a:t>E.”</a:t>
            </a:r>
            <a:endParaRPr sz="1190" dirty="0">
              <a:latin typeface="Arial MT"/>
              <a:cs typeface="Arial MT"/>
            </a:endParaRPr>
          </a:p>
          <a:p>
            <a:pPr marL="18893" marR="149251">
              <a:lnSpc>
                <a:spcPct val="114199"/>
              </a:lnSpc>
            </a:pPr>
            <a:r>
              <a:rPr sz="1190" i="1" dirty="0">
                <a:latin typeface="Arial"/>
                <a:cs typeface="Arial"/>
              </a:rPr>
              <a:t>Tom</a:t>
            </a:r>
            <a:r>
              <a:rPr sz="1190" i="1" spc="67" dirty="0">
                <a:latin typeface="Arial"/>
                <a:cs typeface="Arial"/>
              </a:rPr>
              <a:t> </a:t>
            </a:r>
            <a:r>
              <a:rPr sz="1190" i="1" dirty="0">
                <a:latin typeface="Arial"/>
                <a:cs typeface="Arial"/>
              </a:rPr>
              <a:t>Mitchell,</a:t>
            </a:r>
            <a:r>
              <a:rPr sz="1190" i="1" spc="74" dirty="0">
                <a:latin typeface="Arial"/>
                <a:cs typeface="Arial"/>
              </a:rPr>
              <a:t> </a:t>
            </a:r>
            <a:r>
              <a:rPr sz="1190" i="1" dirty="0">
                <a:latin typeface="Arial"/>
                <a:cs typeface="Arial"/>
              </a:rPr>
              <a:t>Carnegie</a:t>
            </a:r>
            <a:r>
              <a:rPr sz="1190" i="1" spc="74" dirty="0">
                <a:latin typeface="Arial"/>
                <a:cs typeface="Arial"/>
              </a:rPr>
              <a:t> </a:t>
            </a:r>
            <a:r>
              <a:rPr sz="1190" i="1" spc="-15" dirty="0">
                <a:latin typeface="Arial"/>
                <a:cs typeface="Arial"/>
              </a:rPr>
              <a:t>Mellon </a:t>
            </a:r>
            <a:r>
              <a:rPr sz="1190" i="1" dirty="0">
                <a:latin typeface="Arial"/>
                <a:cs typeface="Arial"/>
              </a:rPr>
              <a:t>University, </a:t>
            </a:r>
            <a:r>
              <a:rPr sz="1190" i="1" spc="-30" dirty="0">
                <a:latin typeface="Arial"/>
                <a:cs typeface="Arial"/>
              </a:rPr>
              <a:t>1998</a:t>
            </a:r>
            <a:endParaRPr sz="119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22200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</a:t>
            </a:r>
            <a:r>
              <a:rPr lang="en-US" dirty="0" smtClean="0"/>
              <a:t>the </a:t>
            </a:r>
            <a:r>
              <a:rPr lang="en-US" i="1" dirty="0" smtClean="0"/>
              <a:t>k</a:t>
            </a:r>
            <a:r>
              <a:rPr lang="en-US" dirty="0" smtClean="0"/>
              <a:t> right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b="1" dirty="0" smtClean="0">
                <a:solidFill>
                  <a:srgbClr val="0000FF"/>
                </a:solidFill>
              </a:rPr>
              <a:t>How to select </a:t>
            </a:r>
            <a:r>
              <a:rPr lang="en-US" b="1" i="1" dirty="0" smtClean="0">
                <a:solidFill>
                  <a:srgbClr val="0000FF"/>
                </a:solidFill>
              </a:rPr>
              <a:t>k</a:t>
            </a:r>
            <a:r>
              <a:rPr lang="en-US" b="1" dirty="0" smtClean="0">
                <a:solidFill>
                  <a:srgbClr val="0000FF"/>
                </a:solidFill>
              </a:rPr>
              <a:t>?</a:t>
            </a:r>
          </a:p>
          <a:p>
            <a:r>
              <a:rPr lang="en-US" dirty="0" smtClean="0"/>
              <a:t>Try </a:t>
            </a:r>
            <a:r>
              <a:rPr lang="en-US" dirty="0"/>
              <a:t>different </a:t>
            </a:r>
            <a:r>
              <a:rPr lang="en-US" b="1" dirty="0"/>
              <a:t>k</a:t>
            </a:r>
            <a:r>
              <a:rPr lang="en-US" dirty="0"/>
              <a:t>, looking at the change in the average distance to </a:t>
            </a:r>
            <a:r>
              <a:rPr lang="en-US" dirty="0" smtClean="0"/>
              <a:t>centroid </a:t>
            </a:r>
            <a:r>
              <a:rPr lang="en-US" dirty="0"/>
              <a:t>as </a:t>
            </a:r>
            <a:r>
              <a:rPr lang="en-US" b="1" dirty="0" smtClean="0"/>
              <a:t>k</a:t>
            </a:r>
            <a:r>
              <a:rPr lang="en-US" dirty="0" smtClean="0"/>
              <a:t> increases</a:t>
            </a:r>
          </a:p>
          <a:p>
            <a:r>
              <a:rPr lang="en-US" dirty="0" smtClean="0"/>
              <a:t>Average </a:t>
            </a:r>
            <a:r>
              <a:rPr lang="en-US" dirty="0"/>
              <a:t>falls rapidly until right </a:t>
            </a:r>
            <a:r>
              <a:rPr lang="en-US" b="1" dirty="0"/>
              <a:t>k</a:t>
            </a:r>
            <a:r>
              <a:rPr lang="en-US" dirty="0"/>
              <a:t>, then changes </a:t>
            </a:r>
            <a:r>
              <a:rPr lang="en-US" dirty="0" smtClean="0"/>
              <a:t>little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E50B-4A6F-417A-9DBF-423D8456220C}" type="slidenum">
              <a:rPr lang="en-US"/>
              <a:pPr/>
              <a:t>60</a:t>
            </a:fld>
            <a:endParaRPr lang="en-US"/>
          </a:p>
        </p:txBody>
      </p: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3124200" y="4222749"/>
            <a:ext cx="3475038" cy="1720851"/>
            <a:chOff x="518" y="2962"/>
            <a:chExt cx="2189" cy="1084"/>
          </a:xfrm>
        </p:grpSpPr>
        <p:sp>
          <p:nvSpPr>
            <p:cNvPr id="43016" name="Text Box 8"/>
            <p:cNvSpPr txBox="1">
              <a:spLocks noChangeArrowheads="1"/>
            </p:cNvSpPr>
            <p:nvPr/>
          </p:nvSpPr>
          <p:spPr bwMode="auto">
            <a:xfrm>
              <a:off x="1814" y="3813"/>
              <a:ext cx="18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i="1">
                  <a:latin typeface="Arial" pitchFamily="34" charset="0"/>
                  <a:cs typeface="Arial" pitchFamily="34" charset="0"/>
                </a:rPr>
                <a:t>k</a:t>
              </a:r>
            </a:p>
          </p:txBody>
        </p:sp>
        <p:sp>
          <p:nvSpPr>
            <p:cNvPr id="43017" name="Text Box 9"/>
            <p:cNvSpPr txBox="1">
              <a:spLocks noChangeArrowheads="1"/>
            </p:cNvSpPr>
            <p:nvPr/>
          </p:nvSpPr>
          <p:spPr bwMode="auto">
            <a:xfrm>
              <a:off x="518" y="3408"/>
              <a:ext cx="819" cy="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Arial" pitchFamily="34" charset="0"/>
                  <a:cs typeface="Arial" pitchFamily="34" charset="0"/>
                </a:rPr>
                <a:t>Average</a:t>
              </a:r>
            </a:p>
            <a:p>
              <a:pPr algn="ctr"/>
              <a:r>
                <a:rPr lang="en-US" dirty="0">
                  <a:latin typeface="Arial" pitchFamily="34" charset="0"/>
                  <a:cs typeface="Arial" pitchFamily="34" charset="0"/>
                </a:rPr>
                <a:t>distance to</a:t>
              </a:r>
            </a:p>
            <a:p>
              <a:pPr algn="ctr"/>
              <a:r>
                <a:rPr lang="en-US" dirty="0">
                  <a:latin typeface="Arial" pitchFamily="34" charset="0"/>
                  <a:cs typeface="Arial" pitchFamily="34" charset="0"/>
                </a:rPr>
                <a:t>centroid</a:t>
              </a:r>
            </a:p>
          </p:txBody>
        </p:sp>
        <p:sp>
          <p:nvSpPr>
            <p:cNvPr id="43018" name="Line 10"/>
            <p:cNvSpPr>
              <a:spLocks noChangeShapeType="1"/>
            </p:cNvSpPr>
            <p:nvPr/>
          </p:nvSpPr>
          <p:spPr bwMode="auto">
            <a:xfrm flipV="1">
              <a:off x="912" y="2962"/>
              <a:ext cx="0" cy="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019" name="Line 11"/>
            <p:cNvSpPr>
              <a:spLocks noChangeShapeType="1"/>
            </p:cNvSpPr>
            <p:nvPr/>
          </p:nvSpPr>
          <p:spPr bwMode="auto">
            <a:xfrm>
              <a:off x="2064" y="3936"/>
              <a:ext cx="6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5285112" y="4306013"/>
            <a:ext cx="1398588" cy="1109662"/>
            <a:chOff x="2544" y="2997"/>
            <a:chExt cx="881" cy="699"/>
          </a:xfrm>
        </p:grpSpPr>
        <p:sp>
          <p:nvSpPr>
            <p:cNvPr id="43020" name="Text Box 12"/>
            <p:cNvSpPr txBox="1">
              <a:spLocks noChangeArrowheads="1"/>
            </p:cNvSpPr>
            <p:nvPr/>
          </p:nvSpPr>
          <p:spPr bwMode="auto">
            <a:xfrm>
              <a:off x="2582" y="2997"/>
              <a:ext cx="843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Best value</a:t>
              </a:r>
            </a:p>
            <a:p>
              <a:r>
                <a:rPr lang="en-US" b="1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of </a:t>
              </a:r>
              <a:r>
                <a:rPr lang="en-US" b="1" i="1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k</a:t>
              </a:r>
            </a:p>
          </p:txBody>
        </p:sp>
        <p:sp>
          <p:nvSpPr>
            <p:cNvPr id="43021" name="Line 13"/>
            <p:cNvSpPr>
              <a:spLocks noChangeShapeType="1"/>
            </p:cNvSpPr>
            <p:nvPr/>
          </p:nvSpPr>
          <p:spPr bwMode="auto">
            <a:xfrm>
              <a:off x="2544" y="3360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" name="Freeform 7"/>
          <p:cNvSpPr/>
          <p:nvPr/>
        </p:nvSpPr>
        <p:spPr>
          <a:xfrm>
            <a:off x="4418687" y="4123013"/>
            <a:ext cx="2080671" cy="1401715"/>
          </a:xfrm>
          <a:custGeom>
            <a:avLst/>
            <a:gdLst>
              <a:gd name="connsiteX0" fmla="*/ 0 w 2080671"/>
              <a:gd name="connsiteY0" fmla="*/ 0 h 1401715"/>
              <a:gd name="connsiteX1" fmla="*/ 186166 w 2080671"/>
              <a:gd name="connsiteY1" fmla="*/ 865121 h 1401715"/>
              <a:gd name="connsiteX2" fmla="*/ 427085 w 2080671"/>
              <a:gd name="connsiteY2" fmla="*/ 1144369 h 1401715"/>
              <a:gd name="connsiteX3" fmla="*/ 848695 w 2080671"/>
              <a:gd name="connsiteY3" fmla="*/ 1357912 h 1401715"/>
              <a:gd name="connsiteX4" fmla="*/ 1226501 w 2080671"/>
              <a:gd name="connsiteY4" fmla="*/ 1401715 h 1401715"/>
              <a:gd name="connsiteX5" fmla="*/ 1768570 w 2080671"/>
              <a:gd name="connsiteY5" fmla="*/ 1401715 h 1401715"/>
              <a:gd name="connsiteX6" fmla="*/ 2080671 w 2080671"/>
              <a:gd name="connsiteY6" fmla="*/ 1401715 h 140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0671" h="1401715">
                <a:moveTo>
                  <a:pt x="0" y="0"/>
                </a:moveTo>
                <a:lnTo>
                  <a:pt x="186166" y="865121"/>
                </a:lnTo>
                <a:lnTo>
                  <a:pt x="427085" y="1144369"/>
                </a:lnTo>
                <a:lnTo>
                  <a:pt x="848695" y="1357912"/>
                </a:lnTo>
                <a:lnTo>
                  <a:pt x="1226501" y="1401715"/>
                </a:lnTo>
                <a:lnTo>
                  <a:pt x="1768570" y="1401715"/>
                </a:lnTo>
                <a:lnTo>
                  <a:pt x="2080671" y="1401715"/>
                </a:lnTo>
              </a:path>
            </a:pathLst>
          </a:custGeom>
          <a:noFill/>
          <a:ln w="3810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5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Picking </a:t>
            </a:r>
            <a:r>
              <a:rPr lang="en-US" i="1" dirty="0"/>
              <a:t>k</a:t>
            </a:r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1FEFE-B5EF-4A0A-BC90-B389A674A5A2}" type="slidenum">
              <a:rPr lang="en-US"/>
              <a:pPr/>
              <a:t>61</a:t>
            </a:fld>
            <a:endParaRPr lang="en-US"/>
          </a:p>
        </p:txBody>
      </p:sp>
      <p:sp>
        <p:nvSpPr>
          <p:cNvPr id="44035" name="Oval 3"/>
          <p:cNvSpPr>
            <a:spLocks noChangeArrowheads="1"/>
          </p:cNvSpPr>
          <p:nvPr/>
        </p:nvSpPr>
        <p:spPr bwMode="auto">
          <a:xfrm>
            <a:off x="2743200" y="2286000"/>
            <a:ext cx="1828800" cy="22860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>
                <a:latin typeface="Times New Roman" charset="0"/>
              </a:rPr>
              <a:t>x        x</a:t>
            </a:r>
          </a:p>
          <a:p>
            <a:pPr algn="ctr"/>
            <a:r>
              <a:rPr lang="en-US">
                <a:latin typeface="Times New Roman" charset="0"/>
              </a:rPr>
              <a:t>x  x      x  x</a:t>
            </a:r>
          </a:p>
          <a:p>
            <a:pPr algn="ctr"/>
            <a:r>
              <a:rPr lang="en-US">
                <a:latin typeface="Times New Roman" charset="0"/>
              </a:rPr>
              <a:t>x   x x  x     </a:t>
            </a:r>
          </a:p>
          <a:p>
            <a:pPr algn="ctr"/>
            <a:r>
              <a:rPr lang="en-US">
                <a:latin typeface="Times New Roman" charset="0"/>
              </a:rPr>
              <a:t>x     x  x</a:t>
            </a:r>
          </a:p>
          <a:p>
            <a:pPr algn="ctr"/>
            <a:r>
              <a:rPr lang="en-US">
                <a:latin typeface="Times New Roman" charset="0"/>
              </a:rPr>
              <a:t>x   x</a:t>
            </a:r>
          </a:p>
        </p:txBody>
      </p:sp>
      <p:sp>
        <p:nvSpPr>
          <p:cNvPr id="44036" name="Oval 4"/>
          <p:cNvSpPr>
            <a:spLocks noChangeArrowheads="1"/>
          </p:cNvSpPr>
          <p:nvPr/>
        </p:nvSpPr>
        <p:spPr bwMode="auto">
          <a:xfrm>
            <a:off x="5486400" y="1524000"/>
            <a:ext cx="1752600" cy="28194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>
                <a:latin typeface="Times New Roman" charset="0"/>
              </a:rPr>
              <a:t>x</a:t>
            </a:r>
          </a:p>
          <a:p>
            <a:pPr algn="ctr"/>
            <a:r>
              <a:rPr lang="en-US">
                <a:latin typeface="Times New Roman" charset="0"/>
              </a:rPr>
              <a:t>xx    x</a:t>
            </a:r>
          </a:p>
          <a:p>
            <a:pPr algn="ctr"/>
            <a:r>
              <a:rPr lang="en-US">
                <a:latin typeface="Times New Roman" charset="0"/>
              </a:rPr>
              <a:t>x  x        </a:t>
            </a:r>
          </a:p>
          <a:p>
            <a:pPr algn="ctr"/>
            <a:r>
              <a:rPr lang="en-US">
                <a:latin typeface="Times New Roman" charset="0"/>
              </a:rPr>
              <a:t>x    x  x   </a:t>
            </a:r>
          </a:p>
          <a:p>
            <a:pPr algn="ctr"/>
            <a:r>
              <a:rPr lang="en-US">
                <a:latin typeface="Times New Roman" charset="0"/>
              </a:rPr>
              <a:t>x</a:t>
            </a:r>
          </a:p>
          <a:p>
            <a:pPr algn="ctr"/>
            <a:r>
              <a:rPr lang="en-US">
                <a:latin typeface="Times New Roman" charset="0"/>
              </a:rPr>
              <a:t>x x   x</a:t>
            </a:r>
          </a:p>
          <a:p>
            <a:pPr algn="ctr"/>
            <a:r>
              <a:rPr lang="en-US">
                <a:latin typeface="Times New Roman" charset="0"/>
              </a:rPr>
              <a:t>x</a:t>
            </a:r>
          </a:p>
        </p:txBody>
      </p:sp>
      <p:sp>
        <p:nvSpPr>
          <p:cNvPr id="44037" name="Oval 5"/>
          <p:cNvSpPr>
            <a:spLocks noChangeArrowheads="1"/>
          </p:cNvSpPr>
          <p:nvPr/>
        </p:nvSpPr>
        <p:spPr bwMode="auto">
          <a:xfrm>
            <a:off x="4572000" y="4648200"/>
            <a:ext cx="1905000" cy="16002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>
                <a:latin typeface="Times New Roman" charset="0"/>
              </a:rPr>
              <a:t>     x   x</a:t>
            </a:r>
          </a:p>
          <a:p>
            <a:pPr algn="ctr"/>
            <a:r>
              <a:rPr lang="en-US">
                <a:latin typeface="Times New Roman" charset="0"/>
              </a:rPr>
              <a:t>x  x    x    x</a:t>
            </a:r>
          </a:p>
          <a:p>
            <a:pPr algn="ctr"/>
            <a:r>
              <a:rPr lang="en-US">
                <a:latin typeface="Times New Roman" charset="0"/>
              </a:rPr>
              <a:t>  x    x     x</a:t>
            </a:r>
          </a:p>
          <a:p>
            <a:pPr algn="ctr"/>
            <a:r>
              <a:rPr lang="en-US">
                <a:latin typeface="Times New Roman" charset="0"/>
              </a:rPr>
              <a:t>x  </a:t>
            </a:r>
          </a:p>
        </p:txBody>
      </p:sp>
      <p:sp>
        <p:nvSpPr>
          <p:cNvPr id="44038" name="Text Box 6"/>
          <p:cNvSpPr txBox="1">
            <a:spLocks noChangeArrowheads="1"/>
          </p:cNvSpPr>
          <p:nvPr/>
        </p:nvSpPr>
        <p:spPr bwMode="auto">
          <a:xfrm>
            <a:off x="5013325" y="17176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charset="0"/>
              </a:rPr>
              <a:t>x</a:t>
            </a:r>
          </a:p>
        </p:txBody>
      </p:sp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3641725" y="49180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charset="0"/>
              </a:rPr>
              <a:t>x</a:t>
            </a:r>
          </a:p>
        </p:txBody>
      </p:sp>
      <p:sp>
        <p:nvSpPr>
          <p:cNvPr id="44040" name="Oval 8"/>
          <p:cNvSpPr>
            <a:spLocks noChangeArrowheads="1"/>
          </p:cNvSpPr>
          <p:nvPr/>
        </p:nvSpPr>
        <p:spPr bwMode="auto">
          <a:xfrm>
            <a:off x="2438400" y="1600200"/>
            <a:ext cx="5334000" cy="3048000"/>
          </a:xfrm>
          <a:prstGeom prst="ellipse">
            <a:avLst/>
          </a:prstGeom>
          <a:solidFill>
            <a:srgbClr val="CCFFCC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041" name="Oval 9"/>
          <p:cNvSpPr>
            <a:spLocks noChangeArrowheads="1"/>
          </p:cNvSpPr>
          <p:nvPr/>
        </p:nvSpPr>
        <p:spPr bwMode="auto">
          <a:xfrm>
            <a:off x="3505200" y="4724400"/>
            <a:ext cx="3581400" cy="1676400"/>
          </a:xfrm>
          <a:prstGeom prst="ellipse">
            <a:avLst/>
          </a:prstGeom>
          <a:solidFill>
            <a:srgbClr val="FFFF99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441325" y="1709738"/>
            <a:ext cx="5959475" cy="2328862"/>
            <a:chOff x="278" y="1077"/>
            <a:chExt cx="3754" cy="1467"/>
          </a:xfrm>
        </p:grpSpPr>
        <p:sp>
          <p:nvSpPr>
            <p:cNvPr id="44042" name="Line 10"/>
            <p:cNvSpPr>
              <a:spLocks noChangeShapeType="1"/>
            </p:cNvSpPr>
            <p:nvPr/>
          </p:nvSpPr>
          <p:spPr bwMode="auto">
            <a:xfrm flipH="1" flipV="1">
              <a:off x="2112" y="1728"/>
              <a:ext cx="105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043" name="Line 11"/>
            <p:cNvSpPr>
              <a:spLocks noChangeShapeType="1"/>
            </p:cNvSpPr>
            <p:nvPr/>
          </p:nvSpPr>
          <p:spPr bwMode="auto">
            <a:xfrm flipH="1">
              <a:off x="2112" y="2016"/>
              <a:ext cx="1056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044" name="Line 12"/>
            <p:cNvSpPr>
              <a:spLocks noChangeShapeType="1"/>
            </p:cNvSpPr>
            <p:nvPr/>
          </p:nvSpPr>
          <p:spPr bwMode="auto">
            <a:xfrm>
              <a:off x="3168" y="2016"/>
              <a:ext cx="86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045" name="Line 13"/>
            <p:cNvSpPr>
              <a:spLocks noChangeShapeType="1"/>
            </p:cNvSpPr>
            <p:nvPr/>
          </p:nvSpPr>
          <p:spPr bwMode="auto">
            <a:xfrm flipV="1">
              <a:off x="3168" y="1680"/>
              <a:ext cx="72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046" name="Line 14"/>
            <p:cNvSpPr>
              <a:spLocks noChangeShapeType="1"/>
            </p:cNvSpPr>
            <p:nvPr/>
          </p:nvSpPr>
          <p:spPr bwMode="auto">
            <a:xfrm flipV="1">
              <a:off x="3168" y="1200"/>
              <a:ext cx="816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047" name="Text Box 15"/>
            <p:cNvSpPr txBox="1">
              <a:spLocks noChangeArrowheads="1"/>
            </p:cNvSpPr>
            <p:nvPr/>
          </p:nvSpPr>
          <p:spPr bwMode="auto">
            <a:xfrm>
              <a:off x="278" y="1077"/>
              <a:ext cx="914" cy="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Too few;</a:t>
              </a:r>
            </a:p>
            <a:p>
              <a:r>
                <a:rPr lang="en-US" sz="2000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many long</a:t>
              </a:r>
            </a:p>
            <a:p>
              <a:r>
                <a:rPr lang="en-US" sz="2000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distances</a:t>
              </a:r>
            </a:p>
            <a:p>
              <a:r>
                <a:rPr lang="en-US" sz="2000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to </a:t>
              </a:r>
              <a:r>
                <a:rPr lang="en-US" sz="2000" dirty="0" err="1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centroid</a:t>
              </a:r>
              <a:r>
                <a:rPr lang="en-US" sz="2000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73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Picking </a:t>
            </a:r>
            <a:r>
              <a:rPr lang="en-US" i="1" dirty="0" smtClean="0"/>
              <a:t>k</a:t>
            </a:r>
            <a:endParaRPr lang="en-US" i="1" dirty="0"/>
          </a:p>
        </p:txBody>
      </p:sp>
      <p:sp>
        <p:nvSpPr>
          <p:cNvPr id="2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8728-C218-458F-B62F-E7308ADF4A87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47107" name="Oval 3"/>
          <p:cNvSpPr>
            <a:spLocks noChangeArrowheads="1"/>
          </p:cNvSpPr>
          <p:nvPr/>
        </p:nvSpPr>
        <p:spPr bwMode="auto">
          <a:xfrm>
            <a:off x="2743200" y="2286000"/>
            <a:ext cx="1828800" cy="22860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>
                <a:latin typeface="Times New Roman" charset="0"/>
              </a:rPr>
              <a:t>x        x</a:t>
            </a:r>
          </a:p>
          <a:p>
            <a:pPr algn="ctr"/>
            <a:r>
              <a:rPr lang="en-US">
                <a:latin typeface="Times New Roman" charset="0"/>
              </a:rPr>
              <a:t>x  x      x  x</a:t>
            </a:r>
          </a:p>
          <a:p>
            <a:pPr algn="ctr"/>
            <a:r>
              <a:rPr lang="en-US">
                <a:latin typeface="Times New Roman" charset="0"/>
              </a:rPr>
              <a:t>x   x x  x     </a:t>
            </a:r>
          </a:p>
          <a:p>
            <a:pPr algn="ctr"/>
            <a:r>
              <a:rPr lang="en-US">
                <a:latin typeface="Times New Roman" charset="0"/>
              </a:rPr>
              <a:t>x     x  x</a:t>
            </a:r>
          </a:p>
          <a:p>
            <a:pPr algn="ctr"/>
            <a:r>
              <a:rPr lang="en-US">
                <a:latin typeface="Times New Roman" charset="0"/>
              </a:rPr>
              <a:t>x   x</a:t>
            </a:r>
          </a:p>
        </p:txBody>
      </p:sp>
      <p:sp>
        <p:nvSpPr>
          <p:cNvPr id="47108" name="Oval 4"/>
          <p:cNvSpPr>
            <a:spLocks noChangeArrowheads="1"/>
          </p:cNvSpPr>
          <p:nvPr/>
        </p:nvSpPr>
        <p:spPr bwMode="auto">
          <a:xfrm>
            <a:off x="5486400" y="1524000"/>
            <a:ext cx="1752600" cy="28194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>
                <a:latin typeface="Times New Roman" charset="0"/>
              </a:rPr>
              <a:t>x</a:t>
            </a:r>
          </a:p>
          <a:p>
            <a:pPr algn="ctr"/>
            <a:r>
              <a:rPr lang="en-US">
                <a:latin typeface="Times New Roman" charset="0"/>
              </a:rPr>
              <a:t>xx    x</a:t>
            </a:r>
          </a:p>
          <a:p>
            <a:pPr algn="ctr"/>
            <a:r>
              <a:rPr lang="en-US">
                <a:latin typeface="Times New Roman" charset="0"/>
              </a:rPr>
              <a:t>x  x        </a:t>
            </a:r>
          </a:p>
          <a:p>
            <a:pPr algn="ctr"/>
            <a:r>
              <a:rPr lang="en-US">
                <a:latin typeface="Times New Roman" charset="0"/>
              </a:rPr>
              <a:t>x    x  x   </a:t>
            </a:r>
          </a:p>
          <a:p>
            <a:pPr algn="ctr"/>
            <a:r>
              <a:rPr lang="en-US">
                <a:latin typeface="Times New Roman" charset="0"/>
              </a:rPr>
              <a:t>x</a:t>
            </a:r>
          </a:p>
          <a:p>
            <a:pPr algn="ctr"/>
            <a:r>
              <a:rPr lang="en-US">
                <a:latin typeface="Times New Roman" charset="0"/>
              </a:rPr>
              <a:t>x x   x</a:t>
            </a:r>
          </a:p>
          <a:p>
            <a:pPr algn="ctr"/>
            <a:r>
              <a:rPr lang="en-US">
                <a:latin typeface="Times New Roman" charset="0"/>
              </a:rPr>
              <a:t>x</a:t>
            </a:r>
          </a:p>
        </p:txBody>
      </p:sp>
      <p:sp>
        <p:nvSpPr>
          <p:cNvPr id="47109" name="Oval 5"/>
          <p:cNvSpPr>
            <a:spLocks noChangeArrowheads="1"/>
          </p:cNvSpPr>
          <p:nvPr/>
        </p:nvSpPr>
        <p:spPr bwMode="auto">
          <a:xfrm>
            <a:off x="4572000" y="4648200"/>
            <a:ext cx="1905000" cy="16002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>
                <a:latin typeface="Times New Roman" charset="0"/>
              </a:rPr>
              <a:t>     x   x</a:t>
            </a:r>
          </a:p>
          <a:p>
            <a:pPr algn="ctr"/>
            <a:r>
              <a:rPr lang="en-US">
                <a:latin typeface="Times New Roman" charset="0"/>
              </a:rPr>
              <a:t>x  x    x    x</a:t>
            </a:r>
          </a:p>
          <a:p>
            <a:pPr algn="ctr"/>
            <a:r>
              <a:rPr lang="en-US">
                <a:latin typeface="Times New Roman" charset="0"/>
              </a:rPr>
              <a:t>  x    x     x</a:t>
            </a:r>
          </a:p>
          <a:p>
            <a:pPr algn="ctr"/>
            <a:r>
              <a:rPr lang="en-US">
                <a:latin typeface="Times New Roman" charset="0"/>
              </a:rPr>
              <a:t>x  </a:t>
            </a:r>
          </a:p>
        </p:txBody>
      </p:sp>
      <p:sp>
        <p:nvSpPr>
          <p:cNvPr id="47110" name="Text Box 6"/>
          <p:cNvSpPr txBox="1">
            <a:spLocks noChangeArrowheads="1"/>
          </p:cNvSpPr>
          <p:nvPr/>
        </p:nvSpPr>
        <p:spPr bwMode="auto">
          <a:xfrm>
            <a:off x="5013325" y="17176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charset="0"/>
              </a:rPr>
              <a:t>x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3641725" y="49180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charset="0"/>
              </a:rPr>
              <a:t>x</a:t>
            </a:r>
          </a:p>
        </p:txBody>
      </p:sp>
      <p:sp>
        <p:nvSpPr>
          <p:cNvPr id="47113" name="Oval 9"/>
          <p:cNvSpPr>
            <a:spLocks noChangeArrowheads="1"/>
          </p:cNvSpPr>
          <p:nvPr/>
        </p:nvSpPr>
        <p:spPr bwMode="auto">
          <a:xfrm>
            <a:off x="3505200" y="4724400"/>
            <a:ext cx="3581400" cy="1676400"/>
          </a:xfrm>
          <a:prstGeom prst="ellipse">
            <a:avLst/>
          </a:prstGeom>
          <a:solidFill>
            <a:srgbClr val="FFFF99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21" name="Oval 17"/>
          <p:cNvSpPr>
            <a:spLocks noChangeArrowheads="1"/>
          </p:cNvSpPr>
          <p:nvPr/>
        </p:nvSpPr>
        <p:spPr bwMode="auto">
          <a:xfrm>
            <a:off x="2743200" y="2514600"/>
            <a:ext cx="1905000" cy="1905000"/>
          </a:xfrm>
          <a:prstGeom prst="ellipse">
            <a:avLst/>
          </a:prstGeom>
          <a:solidFill>
            <a:srgbClr val="CCFFFF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22" name="Oval 18"/>
          <p:cNvSpPr>
            <a:spLocks noChangeArrowheads="1"/>
          </p:cNvSpPr>
          <p:nvPr/>
        </p:nvSpPr>
        <p:spPr bwMode="auto">
          <a:xfrm>
            <a:off x="4648200" y="1447800"/>
            <a:ext cx="2819400" cy="2895600"/>
          </a:xfrm>
          <a:prstGeom prst="ellipse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669925" y="1862138"/>
            <a:ext cx="5807075" cy="4081462"/>
            <a:chOff x="422" y="1173"/>
            <a:chExt cx="3658" cy="2571"/>
          </a:xfrm>
        </p:grpSpPr>
        <p:sp>
          <p:nvSpPr>
            <p:cNvPr id="47123" name="Line 19"/>
            <p:cNvSpPr>
              <a:spLocks noChangeShapeType="1"/>
            </p:cNvSpPr>
            <p:nvPr/>
          </p:nvSpPr>
          <p:spPr bwMode="auto">
            <a:xfrm flipH="1" flipV="1">
              <a:off x="2112" y="1968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7124" name="Line 20"/>
            <p:cNvSpPr>
              <a:spLocks noChangeShapeType="1"/>
            </p:cNvSpPr>
            <p:nvPr/>
          </p:nvSpPr>
          <p:spPr bwMode="auto">
            <a:xfrm flipV="1">
              <a:off x="2304" y="1968"/>
              <a:ext cx="33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7125" name="Line 21"/>
            <p:cNvSpPr>
              <a:spLocks noChangeShapeType="1"/>
            </p:cNvSpPr>
            <p:nvPr/>
          </p:nvSpPr>
          <p:spPr bwMode="auto">
            <a:xfrm flipH="1">
              <a:off x="2208" y="2160"/>
              <a:ext cx="96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7126" name="Line 22"/>
            <p:cNvSpPr>
              <a:spLocks noChangeShapeType="1"/>
            </p:cNvSpPr>
            <p:nvPr/>
          </p:nvSpPr>
          <p:spPr bwMode="auto">
            <a:xfrm flipH="1" flipV="1">
              <a:off x="3120" y="340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7127" name="Line 23"/>
            <p:cNvSpPr>
              <a:spLocks noChangeShapeType="1"/>
            </p:cNvSpPr>
            <p:nvPr/>
          </p:nvSpPr>
          <p:spPr bwMode="auto">
            <a:xfrm flipV="1">
              <a:off x="3312" y="3168"/>
              <a:ext cx="33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7128" name="Line 24"/>
            <p:cNvSpPr>
              <a:spLocks noChangeShapeType="1"/>
            </p:cNvSpPr>
            <p:nvPr/>
          </p:nvSpPr>
          <p:spPr bwMode="auto">
            <a:xfrm>
              <a:off x="3312" y="3456"/>
              <a:ext cx="9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7129" name="Line 25"/>
            <p:cNvSpPr>
              <a:spLocks noChangeShapeType="1"/>
            </p:cNvSpPr>
            <p:nvPr/>
          </p:nvSpPr>
          <p:spPr bwMode="auto">
            <a:xfrm flipH="1" flipV="1">
              <a:off x="3312" y="1296"/>
              <a:ext cx="48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7130" name="Line 26"/>
            <p:cNvSpPr>
              <a:spLocks noChangeShapeType="1"/>
            </p:cNvSpPr>
            <p:nvPr/>
          </p:nvSpPr>
          <p:spPr bwMode="auto">
            <a:xfrm>
              <a:off x="3792" y="1824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7131" name="Line 27"/>
            <p:cNvSpPr>
              <a:spLocks noChangeShapeType="1"/>
            </p:cNvSpPr>
            <p:nvPr/>
          </p:nvSpPr>
          <p:spPr bwMode="auto">
            <a:xfrm>
              <a:off x="3792" y="1824"/>
              <a:ext cx="14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7132" name="Text Box 28"/>
            <p:cNvSpPr txBox="1">
              <a:spLocks noChangeArrowheads="1"/>
            </p:cNvSpPr>
            <p:nvPr/>
          </p:nvSpPr>
          <p:spPr bwMode="auto">
            <a:xfrm>
              <a:off x="422" y="1173"/>
              <a:ext cx="985" cy="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Just right;</a:t>
              </a:r>
            </a:p>
            <a:p>
              <a:r>
                <a:rPr lang="en-US" sz="2000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distances</a:t>
              </a:r>
            </a:p>
            <a:p>
              <a:r>
                <a:rPr lang="en-US" sz="2000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rather short.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380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Picking </a:t>
            </a:r>
            <a:r>
              <a:rPr lang="en-US" i="1" dirty="0"/>
              <a:t>k</a:t>
            </a:r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E27D7-CC6A-4EDE-AD37-64C22A802CBE}" type="slidenum">
              <a:rPr lang="en-US"/>
              <a:pPr/>
              <a:t>63</a:t>
            </a:fld>
            <a:endParaRPr lang="en-US"/>
          </a:p>
        </p:txBody>
      </p:sp>
      <p:sp>
        <p:nvSpPr>
          <p:cNvPr id="48131" name="Oval 3"/>
          <p:cNvSpPr>
            <a:spLocks noChangeArrowheads="1"/>
          </p:cNvSpPr>
          <p:nvPr/>
        </p:nvSpPr>
        <p:spPr bwMode="auto">
          <a:xfrm>
            <a:off x="2743200" y="2286000"/>
            <a:ext cx="1828800" cy="22860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>
                <a:latin typeface="Times New Roman" charset="0"/>
              </a:rPr>
              <a:t>x        x</a:t>
            </a:r>
          </a:p>
          <a:p>
            <a:pPr algn="ctr"/>
            <a:r>
              <a:rPr lang="en-US">
                <a:latin typeface="Times New Roman" charset="0"/>
              </a:rPr>
              <a:t>x  x      x  x</a:t>
            </a:r>
          </a:p>
          <a:p>
            <a:pPr algn="ctr"/>
            <a:r>
              <a:rPr lang="en-US">
                <a:latin typeface="Times New Roman" charset="0"/>
              </a:rPr>
              <a:t>x   x x  x     </a:t>
            </a:r>
          </a:p>
          <a:p>
            <a:pPr algn="ctr"/>
            <a:r>
              <a:rPr lang="en-US">
                <a:latin typeface="Times New Roman" charset="0"/>
              </a:rPr>
              <a:t>x     x  x</a:t>
            </a:r>
          </a:p>
          <a:p>
            <a:pPr algn="ctr"/>
            <a:r>
              <a:rPr lang="en-US">
                <a:latin typeface="Times New Roman" charset="0"/>
              </a:rPr>
              <a:t>x   x</a:t>
            </a:r>
          </a:p>
        </p:txBody>
      </p:sp>
      <p:sp>
        <p:nvSpPr>
          <p:cNvPr id="48132" name="Oval 4"/>
          <p:cNvSpPr>
            <a:spLocks noChangeArrowheads="1"/>
          </p:cNvSpPr>
          <p:nvPr/>
        </p:nvSpPr>
        <p:spPr bwMode="auto">
          <a:xfrm>
            <a:off x="5486400" y="1524000"/>
            <a:ext cx="1752600" cy="28194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>
                <a:latin typeface="Times New Roman" charset="0"/>
              </a:rPr>
              <a:t>x</a:t>
            </a:r>
          </a:p>
          <a:p>
            <a:pPr algn="ctr"/>
            <a:r>
              <a:rPr lang="en-US">
                <a:latin typeface="Times New Roman" charset="0"/>
              </a:rPr>
              <a:t>xx    x</a:t>
            </a:r>
          </a:p>
          <a:p>
            <a:pPr algn="ctr"/>
            <a:r>
              <a:rPr lang="en-US">
                <a:latin typeface="Times New Roman" charset="0"/>
              </a:rPr>
              <a:t>x  x        </a:t>
            </a:r>
          </a:p>
          <a:p>
            <a:pPr algn="ctr"/>
            <a:r>
              <a:rPr lang="en-US">
                <a:latin typeface="Times New Roman" charset="0"/>
              </a:rPr>
              <a:t>x    x  x   </a:t>
            </a:r>
          </a:p>
          <a:p>
            <a:pPr algn="ctr"/>
            <a:r>
              <a:rPr lang="en-US">
                <a:latin typeface="Times New Roman" charset="0"/>
              </a:rPr>
              <a:t>x</a:t>
            </a:r>
          </a:p>
          <a:p>
            <a:pPr algn="ctr"/>
            <a:r>
              <a:rPr lang="en-US">
                <a:latin typeface="Times New Roman" charset="0"/>
              </a:rPr>
              <a:t>x x   x</a:t>
            </a:r>
          </a:p>
          <a:p>
            <a:pPr algn="ctr"/>
            <a:r>
              <a:rPr lang="en-US">
                <a:latin typeface="Times New Roman" charset="0"/>
              </a:rPr>
              <a:t>x</a:t>
            </a:r>
          </a:p>
        </p:txBody>
      </p:sp>
      <p:sp>
        <p:nvSpPr>
          <p:cNvPr id="48133" name="Oval 5"/>
          <p:cNvSpPr>
            <a:spLocks noChangeArrowheads="1"/>
          </p:cNvSpPr>
          <p:nvPr/>
        </p:nvSpPr>
        <p:spPr bwMode="auto">
          <a:xfrm>
            <a:off x="4572000" y="4648200"/>
            <a:ext cx="1905000" cy="16002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>
                <a:latin typeface="Times New Roman" charset="0"/>
              </a:rPr>
              <a:t>     x   x</a:t>
            </a:r>
          </a:p>
          <a:p>
            <a:pPr algn="ctr"/>
            <a:r>
              <a:rPr lang="en-US">
                <a:latin typeface="Times New Roman" charset="0"/>
              </a:rPr>
              <a:t>x  x    x    x</a:t>
            </a:r>
          </a:p>
          <a:p>
            <a:pPr algn="ctr"/>
            <a:r>
              <a:rPr lang="en-US">
                <a:latin typeface="Times New Roman" charset="0"/>
              </a:rPr>
              <a:t>  x    x     x</a:t>
            </a:r>
          </a:p>
          <a:p>
            <a:pPr algn="ctr"/>
            <a:r>
              <a:rPr lang="en-US">
                <a:latin typeface="Times New Roman" charset="0"/>
              </a:rPr>
              <a:t>x  </a:t>
            </a:r>
          </a:p>
        </p:txBody>
      </p:sp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5013325" y="17176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charset="0"/>
              </a:rPr>
              <a:t>x</a:t>
            </a:r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3641725" y="49180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charset="0"/>
              </a:rPr>
              <a:t>x</a:t>
            </a:r>
          </a:p>
        </p:txBody>
      </p:sp>
      <p:sp>
        <p:nvSpPr>
          <p:cNvPr id="48137" name="Oval 9"/>
          <p:cNvSpPr>
            <a:spLocks noChangeArrowheads="1"/>
          </p:cNvSpPr>
          <p:nvPr/>
        </p:nvSpPr>
        <p:spPr bwMode="auto">
          <a:xfrm>
            <a:off x="3505200" y="4724400"/>
            <a:ext cx="3581400" cy="1676400"/>
          </a:xfrm>
          <a:prstGeom prst="ellipse">
            <a:avLst/>
          </a:prstGeom>
          <a:solidFill>
            <a:srgbClr val="FFFF99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45" name="Oval 17"/>
          <p:cNvSpPr>
            <a:spLocks noChangeArrowheads="1"/>
          </p:cNvSpPr>
          <p:nvPr/>
        </p:nvSpPr>
        <p:spPr bwMode="auto">
          <a:xfrm>
            <a:off x="2819400" y="2514600"/>
            <a:ext cx="1752600" cy="1905000"/>
          </a:xfrm>
          <a:prstGeom prst="ellipse">
            <a:avLst/>
          </a:prstGeom>
          <a:solidFill>
            <a:srgbClr val="CCFFCC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46" name="Oval 18"/>
          <p:cNvSpPr>
            <a:spLocks noChangeArrowheads="1"/>
          </p:cNvSpPr>
          <p:nvPr/>
        </p:nvSpPr>
        <p:spPr bwMode="auto">
          <a:xfrm>
            <a:off x="5029200" y="1524000"/>
            <a:ext cx="2133600" cy="1600200"/>
          </a:xfrm>
          <a:prstGeom prst="ellipse">
            <a:avLst/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47" name="Oval 19"/>
          <p:cNvSpPr>
            <a:spLocks noChangeArrowheads="1"/>
          </p:cNvSpPr>
          <p:nvPr/>
        </p:nvSpPr>
        <p:spPr bwMode="auto">
          <a:xfrm>
            <a:off x="5867400" y="3200400"/>
            <a:ext cx="990600" cy="1066800"/>
          </a:xfrm>
          <a:prstGeom prst="ellipse">
            <a:avLst/>
          </a:prstGeom>
          <a:solidFill>
            <a:srgbClr val="99CCFF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593725" y="1633538"/>
            <a:ext cx="5959475" cy="2328862"/>
            <a:chOff x="374" y="1029"/>
            <a:chExt cx="3754" cy="1467"/>
          </a:xfrm>
        </p:grpSpPr>
        <p:sp>
          <p:nvSpPr>
            <p:cNvPr id="48148" name="Line 20"/>
            <p:cNvSpPr>
              <a:spLocks noChangeShapeType="1"/>
            </p:cNvSpPr>
            <p:nvPr/>
          </p:nvSpPr>
          <p:spPr bwMode="auto">
            <a:xfrm flipH="1" flipV="1">
              <a:off x="3360" y="1296"/>
              <a:ext cx="43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149" name="Line 21"/>
            <p:cNvSpPr>
              <a:spLocks noChangeShapeType="1"/>
            </p:cNvSpPr>
            <p:nvPr/>
          </p:nvSpPr>
          <p:spPr bwMode="auto">
            <a:xfrm flipV="1">
              <a:off x="3792" y="1440"/>
              <a:ext cx="33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150" name="Line 22"/>
            <p:cNvSpPr>
              <a:spLocks noChangeShapeType="1"/>
            </p:cNvSpPr>
            <p:nvPr/>
          </p:nvSpPr>
          <p:spPr bwMode="auto">
            <a:xfrm>
              <a:off x="3792" y="1488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152" name="Line 24"/>
            <p:cNvSpPr>
              <a:spLocks noChangeShapeType="1"/>
            </p:cNvSpPr>
            <p:nvPr/>
          </p:nvSpPr>
          <p:spPr bwMode="auto">
            <a:xfrm flipV="1">
              <a:off x="3984" y="216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153" name="Line 25"/>
            <p:cNvSpPr>
              <a:spLocks noChangeShapeType="1"/>
            </p:cNvSpPr>
            <p:nvPr/>
          </p:nvSpPr>
          <p:spPr bwMode="auto">
            <a:xfrm>
              <a:off x="3984" y="2352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154" name="Line 26"/>
            <p:cNvSpPr>
              <a:spLocks noChangeShapeType="1"/>
            </p:cNvSpPr>
            <p:nvPr/>
          </p:nvSpPr>
          <p:spPr bwMode="auto">
            <a:xfrm flipH="1">
              <a:off x="3936" y="2352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155" name="Text Box 27"/>
            <p:cNvSpPr txBox="1">
              <a:spLocks noChangeArrowheads="1"/>
            </p:cNvSpPr>
            <p:nvPr/>
          </p:nvSpPr>
          <p:spPr bwMode="auto">
            <a:xfrm>
              <a:off x="374" y="1029"/>
              <a:ext cx="1382" cy="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Too many;</a:t>
              </a:r>
            </a:p>
            <a:p>
              <a:r>
                <a:rPr lang="en-US" sz="2000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little improvement</a:t>
              </a:r>
            </a:p>
            <a:p>
              <a:r>
                <a:rPr lang="en-US" sz="2000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in average</a:t>
              </a:r>
            </a:p>
            <a:p>
              <a:r>
                <a:rPr lang="en-US" sz="2000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distance.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541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975" y="323786"/>
            <a:ext cx="6053201" cy="5953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4362" y="1347469"/>
            <a:ext cx="8067675" cy="149098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algn="just">
              <a:lnSpc>
                <a:spcPts val="3829"/>
              </a:lnSpc>
              <a:spcBef>
                <a:spcPts val="245"/>
              </a:spcBef>
            </a:pPr>
            <a:r>
              <a:rPr sz="3200" spc="-10" dirty="0">
                <a:solidFill>
                  <a:srgbClr val="000000"/>
                </a:solidFill>
                <a:latin typeface="Calibri"/>
                <a:cs typeface="Calibri"/>
              </a:rPr>
              <a:t>Convergence</a:t>
            </a:r>
            <a:r>
              <a:rPr sz="320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320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spc="50" dirty="0">
                <a:solidFill>
                  <a:srgbClr val="000000"/>
                </a:solidFill>
                <a:latin typeface="Cambria Math"/>
                <a:cs typeface="Cambria Math"/>
              </a:rPr>
              <a:t>𝑘</a:t>
            </a:r>
            <a:r>
              <a:rPr sz="3200" spc="50" dirty="0">
                <a:solidFill>
                  <a:srgbClr val="000000"/>
                </a:solidFill>
                <a:latin typeface="Calibri"/>
                <a:cs typeface="Calibri"/>
              </a:rPr>
              <a:t>-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means</a:t>
            </a:r>
            <a:r>
              <a:rPr sz="320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heavily</a:t>
            </a:r>
            <a:r>
              <a:rPr sz="3200" spc="-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depends</a:t>
            </a:r>
            <a:r>
              <a:rPr sz="3200" spc="-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320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000000"/>
                </a:solidFill>
                <a:latin typeface="Calibri"/>
                <a:cs typeface="Calibri"/>
              </a:rPr>
              <a:t>the 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initial</a:t>
            </a:r>
            <a:r>
              <a:rPr sz="3200" spc="-9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pick</a:t>
            </a:r>
            <a:r>
              <a:rPr sz="32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320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centroids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r>
              <a:rPr sz="3200" spc="-1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It</a:t>
            </a:r>
            <a:r>
              <a:rPr sz="320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sz="32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sz="320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00"/>
                </a:solidFill>
                <a:latin typeface="Calibri"/>
                <a:cs typeface="Calibri"/>
              </a:rPr>
              <a:t>arbitrarily badly: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4362" y="4762939"/>
            <a:ext cx="6752590" cy="113474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3200" spc="-20" dirty="0">
                <a:latin typeface="Calibri"/>
                <a:cs typeface="Calibri"/>
              </a:rPr>
              <a:t>Different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strategies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picking</a:t>
            </a:r>
            <a:r>
              <a:rPr sz="3200" spc="-180" dirty="0">
                <a:latin typeface="Calibri"/>
                <a:cs typeface="Calibri"/>
              </a:rPr>
              <a:t> </a:t>
            </a:r>
            <a:r>
              <a:rPr sz="3200" dirty="0">
                <a:latin typeface="Cambria Math"/>
                <a:cs typeface="Cambria Math"/>
              </a:rPr>
              <a:t>𝑘</a:t>
            </a:r>
            <a:r>
              <a:rPr sz="3200" spc="114" dirty="0">
                <a:latin typeface="Cambria Math"/>
                <a:cs typeface="Cambria Math"/>
              </a:rPr>
              <a:t> </a:t>
            </a:r>
            <a:r>
              <a:rPr sz="3200" spc="-10" dirty="0">
                <a:latin typeface="Calibri"/>
                <a:cs typeface="Calibri"/>
              </a:rPr>
              <a:t>centers:</a:t>
            </a:r>
            <a:endParaRPr sz="3200">
              <a:latin typeface="Calibri"/>
              <a:cs typeface="Calibri"/>
            </a:endParaRPr>
          </a:p>
          <a:p>
            <a:pPr marL="631190" indent="-275590">
              <a:lnSpc>
                <a:spcPct val="100000"/>
              </a:lnSpc>
              <a:spcBef>
                <a:spcPts val="745"/>
              </a:spcBef>
              <a:buClr>
                <a:srgbClr val="5FB5CC"/>
              </a:buClr>
              <a:buFont typeface="Wingdings"/>
              <a:buChar char=""/>
              <a:tabLst>
                <a:tab pos="631190" algn="l"/>
              </a:tabLst>
            </a:pPr>
            <a:r>
              <a:rPr sz="2750" dirty="0">
                <a:latin typeface="Calibri"/>
                <a:cs typeface="Calibri"/>
              </a:rPr>
              <a:t>Pick</a:t>
            </a:r>
            <a:r>
              <a:rPr sz="2750" spc="60" dirty="0">
                <a:latin typeface="Calibri"/>
                <a:cs typeface="Calibri"/>
              </a:rPr>
              <a:t> </a:t>
            </a:r>
            <a:r>
              <a:rPr sz="2750" dirty="0">
                <a:latin typeface="Cambria Math"/>
                <a:cs typeface="Cambria Math"/>
              </a:rPr>
              <a:t>𝑘</a:t>
            </a:r>
            <a:r>
              <a:rPr sz="2750" spc="175" dirty="0">
                <a:latin typeface="Cambria Math"/>
                <a:cs typeface="Cambria Math"/>
              </a:rPr>
              <a:t> </a:t>
            </a:r>
            <a:r>
              <a:rPr sz="2750" dirty="0">
                <a:latin typeface="Calibri"/>
                <a:cs typeface="Calibri"/>
              </a:rPr>
              <a:t>datapoints</a:t>
            </a:r>
            <a:r>
              <a:rPr sz="2750" spc="14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at</a:t>
            </a:r>
            <a:r>
              <a:rPr sz="2750" spc="-65" dirty="0">
                <a:latin typeface="Calibri"/>
                <a:cs typeface="Calibri"/>
              </a:rPr>
              <a:t> </a:t>
            </a:r>
            <a:r>
              <a:rPr sz="2750" spc="-10" dirty="0">
                <a:latin typeface="Calibri"/>
                <a:cs typeface="Calibri"/>
              </a:rPr>
              <a:t>random</a:t>
            </a:r>
            <a:endParaRPr sz="275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27589" y="2303017"/>
            <a:ext cx="5152390" cy="2229485"/>
            <a:chOff x="1927589" y="2303017"/>
            <a:chExt cx="5152390" cy="22294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7589" y="3039924"/>
              <a:ext cx="5152136" cy="149242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674618" y="2303017"/>
              <a:ext cx="636905" cy="1004569"/>
            </a:xfrm>
            <a:custGeom>
              <a:avLst/>
              <a:gdLst/>
              <a:ahLst/>
              <a:cxnLst/>
              <a:rect l="l" t="t" r="r" b="b"/>
              <a:pathLst>
                <a:path w="636904" h="1004570">
                  <a:moveTo>
                    <a:pt x="578803" y="939320"/>
                  </a:moveTo>
                  <a:lnTo>
                    <a:pt x="554609" y="954532"/>
                  </a:lnTo>
                  <a:lnTo>
                    <a:pt x="636397" y="1004316"/>
                  </a:lnTo>
                  <a:lnTo>
                    <a:pt x="632100" y="960120"/>
                  </a:lnTo>
                  <a:lnTo>
                    <a:pt x="599313" y="960120"/>
                  </a:lnTo>
                  <a:lnTo>
                    <a:pt x="590550" y="958088"/>
                  </a:lnTo>
                  <a:lnTo>
                    <a:pt x="586359" y="951357"/>
                  </a:lnTo>
                  <a:lnTo>
                    <a:pt x="578803" y="939320"/>
                  </a:lnTo>
                  <a:close/>
                </a:path>
                <a:path w="636904" h="1004570">
                  <a:moveTo>
                    <a:pt x="602998" y="924108"/>
                  </a:moveTo>
                  <a:lnTo>
                    <a:pt x="578803" y="939320"/>
                  </a:lnTo>
                  <a:lnTo>
                    <a:pt x="586359" y="951357"/>
                  </a:lnTo>
                  <a:lnTo>
                    <a:pt x="590550" y="958088"/>
                  </a:lnTo>
                  <a:lnTo>
                    <a:pt x="599313" y="960120"/>
                  </a:lnTo>
                  <a:lnTo>
                    <a:pt x="612775" y="951738"/>
                  </a:lnTo>
                  <a:lnTo>
                    <a:pt x="614807" y="942848"/>
                  </a:lnTo>
                  <a:lnTo>
                    <a:pt x="610616" y="936244"/>
                  </a:lnTo>
                  <a:lnTo>
                    <a:pt x="602998" y="924108"/>
                  </a:lnTo>
                  <a:close/>
                </a:path>
                <a:path w="636904" h="1004570">
                  <a:moveTo>
                    <a:pt x="627126" y="908939"/>
                  </a:moveTo>
                  <a:lnTo>
                    <a:pt x="602998" y="924108"/>
                  </a:lnTo>
                  <a:lnTo>
                    <a:pt x="610616" y="936244"/>
                  </a:lnTo>
                  <a:lnTo>
                    <a:pt x="614807" y="942848"/>
                  </a:lnTo>
                  <a:lnTo>
                    <a:pt x="612862" y="951357"/>
                  </a:lnTo>
                  <a:lnTo>
                    <a:pt x="612775" y="951738"/>
                  </a:lnTo>
                  <a:lnTo>
                    <a:pt x="599313" y="960120"/>
                  </a:lnTo>
                  <a:lnTo>
                    <a:pt x="632100" y="960120"/>
                  </a:lnTo>
                  <a:lnTo>
                    <a:pt x="627126" y="908939"/>
                  </a:lnTo>
                  <a:close/>
                </a:path>
                <a:path w="636904" h="1004570">
                  <a:moveTo>
                    <a:pt x="15367" y="0"/>
                  </a:moveTo>
                  <a:lnTo>
                    <a:pt x="8762" y="4191"/>
                  </a:lnTo>
                  <a:lnTo>
                    <a:pt x="2032" y="8382"/>
                  </a:lnTo>
                  <a:lnTo>
                    <a:pt x="0" y="17272"/>
                  </a:lnTo>
                  <a:lnTo>
                    <a:pt x="4191" y="23876"/>
                  </a:lnTo>
                  <a:lnTo>
                    <a:pt x="578803" y="939320"/>
                  </a:lnTo>
                  <a:lnTo>
                    <a:pt x="602998" y="924108"/>
                  </a:lnTo>
                  <a:lnTo>
                    <a:pt x="28448" y="8762"/>
                  </a:lnTo>
                  <a:lnTo>
                    <a:pt x="24257" y="2032"/>
                  </a:lnTo>
                  <a:lnTo>
                    <a:pt x="15367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57580" y="5981116"/>
            <a:ext cx="4377690" cy="897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sz="2750" dirty="0">
                <a:solidFill>
                  <a:srgbClr val="5FB5CC"/>
                </a:solidFill>
                <a:latin typeface="Wingdings"/>
                <a:cs typeface="Wingdings"/>
              </a:rPr>
              <a:t></a:t>
            </a:r>
            <a:r>
              <a:rPr sz="2750" spc="225" dirty="0">
                <a:solidFill>
                  <a:srgbClr val="5FB5CC"/>
                </a:solidFill>
                <a:latin typeface="Times New Roman"/>
                <a:cs typeface="Times New Roman"/>
              </a:rPr>
              <a:t> </a:t>
            </a:r>
            <a:r>
              <a:rPr sz="2750" spc="55" dirty="0">
                <a:latin typeface="Cambria Math"/>
                <a:cs typeface="Cambria Math"/>
              </a:rPr>
              <a:t>𝑘</a:t>
            </a:r>
            <a:r>
              <a:rPr sz="2750" spc="55" dirty="0">
                <a:latin typeface="Calibri"/>
                <a:cs typeface="Calibri"/>
              </a:rPr>
              <a:t>-</a:t>
            </a:r>
            <a:r>
              <a:rPr sz="2750" dirty="0">
                <a:latin typeface="Calibri"/>
                <a:cs typeface="Calibri"/>
              </a:rPr>
              <a:t>means</a:t>
            </a:r>
            <a:r>
              <a:rPr sz="2750" spc="90" dirty="0">
                <a:latin typeface="Calibri"/>
                <a:cs typeface="Calibri"/>
              </a:rPr>
              <a:t> </a:t>
            </a:r>
            <a:r>
              <a:rPr sz="2750" spc="-25" dirty="0">
                <a:latin typeface="Calibri"/>
                <a:cs typeface="Calibri"/>
              </a:rPr>
              <a:t>++</a:t>
            </a:r>
            <a:endParaRPr sz="2750">
              <a:latin typeface="Calibri"/>
              <a:cs typeface="Calibri"/>
            </a:endParaRPr>
          </a:p>
          <a:p>
            <a:pPr marL="1731645">
              <a:lnSpc>
                <a:spcPct val="100000"/>
              </a:lnSpc>
              <a:spcBef>
                <a:spcPts val="2530"/>
              </a:spcBef>
            </a:pPr>
            <a:r>
              <a:rPr sz="900" dirty="0">
                <a:solidFill>
                  <a:srgbClr val="3E3E3E"/>
                </a:solidFill>
                <a:latin typeface="Calibri"/>
                <a:cs typeface="Calibri"/>
              </a:rPr>
              <a:t>Jure</a:t>
            </a:r>
            <a:r>
              <a:rPr sz="900" spc="7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3E3E3E"/>
                </a:solidFill>
                <a:latin typeface="Calibri"/>
                <a:cs typeface="Calibri"/>
              </a:rPr>
              <a:t>Leskovec,</a:t>
            </a:r>
            <a:r>
              <a:rPr sz="900" spc="-1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3E3E3E"/>
                </a:solidFill>
                <a:latin typeface="Calibri"/>
                <a:cs typeface="Calibri"/>
              </a:rPr>
              <a:t>Stanford</a:t>
            </a:r>
            <a:r>
              <a:rPr sz="900" spc="4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3E3E3E"/>
                </a:solidFill>
                <a:latin typeface="Calibri"/>
                <a:cs typeface="Calibri"/>
              </a:rPr>
              <a:t>CS246:</a:t>
            </a:r>
            <a:r>
              <a:rPr sz="900" spc="-3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3E3E3E"/>
                </a:solidFill>
                <a:latin typeface="Calibri"/>
                <a:cs typeface="Calibri"/>
              </a:rPr>
              <a:t>Mining</a:t>
            </a:r>
            <a:r>
              <a:rPr sz="900" spc="-8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3E3E3E"/>
                </a:solidFill>
                <a:latin typeface="Calibri"/>
                <a:cs typeface="Calibri"/>
              </a:rPr>
              <a:t>Massive</a:t>
            </a:r>
            <a:r>
              <a:rPr sz="900" spc="8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3E3E3E"/>
                </a:solidFill>
                <a:latin typeface="Calibri"/>
                <a:cs typeface="Calibri"/>
              </a:rPr>
              <a:t>Datasets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25" dirty="0"/>
              <a:t>64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99869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k–means++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10C8-B221-4207-9C35-A8E660857709}" type="slidenum">
              <a:rPr lang="en-US"/>
              <a:pPr/>
              <a:t>65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21" y="1377101"/>
            <a:ext cx="7891106" cy="493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5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BFR Algorithm</a:t>
            </a:r>
            <a:endParaRPr lang="en-US" b="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6498" y="5181600"/>
            <a:ext cx="78903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E</a:t>
            </a:r>
            <a:r>
              <a:rPr lang="en-US" sz="4000" b="1" dirty="0" smtClean="0"/>
              <a:t>xtension </a:t>
            </a:r>
            <a:r>
              <a:rPr lang="en-US" sz="4000" b="1" dirty="0"/>
              <a:t>of </a:t>
            </a:r>
            <a:r>
              <a:rPr lang="en-US" sz="4000" b="1" i="1" dirty="0"/>
              <a:t>k</a:t>
            </a:r>
            <a:r>
              <a:rPr lang="en-US" sz="4000" b="1" dirty="0"/>
              <a:t>-means to large data</a:t>
            </a:r>
          </a:p>
        </p:txBody>
      </p:sp>
    </p:spTree>
    <p:extLst>
      <p:ext uri="{BB962C8B-B14F-4D97-AF65-F5344CB8AC3E}">
        <p14:creationId xmlns:p14="http://schemas.microsoft.com/office/powerpoint/2010/main" val="104479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324600" y="0"/>
            <a:ext cx="2822772" cy="12192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BFR Algorithm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610600" cy="5410200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D60093"/>
                </a:solidFill>
              </a:rPr>
              <a:t>BFR</a:t>
            </a:r>
            <a:r>
              <a:rPr lang="en-US" dirty="0">
                <a:solidFill>
                  <a:srgbClr val="D60093"/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[Bradley-Fayyad-Reina]</a:t>
            </a:r>
            <a:r>
              <a:rPr lang="en-US" dirty="0" smtClean="0"/>
              <a:t> </a:t>
            </a:r>
            <a:r>
              <a:rPr lang="en-US" dirty="0"/>
              <a:t>is 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variant </a:t>
            </a:r>
            <a:r>
              <a:rPr lang="en-US" dirty="0"/>
              <a:t>of </a:t>
            </a:r>
            <a:r>
              <a:rPr lang="en-US" i="1" dirty="0" smtClean="0"/>
              <a:t>k</a:t>
            </a:r>
            <a:r>
              <a:rPr lang="en-US" dirty="0" smtClean="0"/>
              <a:t>-means </a:t>
            </a:r>
            <a:r>
              <a:rPr lang="en-US" dirty="0"/>
              <a:t>designed to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handle </a:t>
            </a:r>
            <a:r>
              <a:rPr lang="en-US" b="1" dirty="0"/>
              <a:t>very large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disk-resident) data </a:t>
            </a:r>
            <a:r>
              <a:rPr lang="en-US" dirty="0" smtClean="0"/>
              <a:t>sets</a:t>
            </a:r>
          </a:p>
          <a:p>
            <a:pPr lvl="8"/>
            <a:endParaRPr lang="en-US" dirty="0"/>
          </a:p>
          <a:p>
            <a:r>
              <a:rPr lang="en-US" b="1" dirty="0" smtClean="0"/>
              <a:t>Assumes</a:t>
            </a:r>
            <a:r>
              <a:rPr lang="en-US" dirty="0" smtClean="0"/>
              <a:t> </a:t>
            </a:r>
            <a:r>
              <a:rPr lang="en-US" dirty="0"/>
              <a:t>that clusters are </a:t>
            </a:r>
            <a:r>
              <a:rPr lang="en-US" dirty="0" smtClean="0"/>
              <a:t>normally distributed </a:t>
            </a:r>
            <a:r>
              <a:rPr lang="en-US" dirty="0"/>
              <a:t>around a centroid in a </a:t>
            </a:r>
            <a:r>
              <a:rPr lang="en-US" dirty="0" smtClean="0"/>
              <a:t>Euclidean space</a:t>
            </a:r>
            <a:endParaRPr lang="en-US" dirty="0"/>
          </a:p>
          <a:p>
            <a:pPr lvl="1"/>
            <a:r>
              <a:rPr lang="en-US" dirty="0"/>
              <a:t>Standard deviations in different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dimensions may vary</a:t>
            </a:r>
          </a:p>
          <a:p>
            <a:pPr lvl="2"/>
            <a:r>
              <a:rPr lang="en-US" dirty="0" smtClean="0"/>
              <a:t>Clusters </a:t>
            </a:r>
            <a:r>
              <a:rPr lang="en-US" dirty="0"/>
              <a:t>are </a:t>
            </a:r>
            <a:r>
              <a:rPr lang="en-US" dirty="0" smtClean="0"/>
              <a:t>axis-aligned ellipses</a:t>
            </a:r>
          </a:p>
          <a:p>
            <a:pPr marL="336550" marR="5080" indent="-324485">
              <a:spcBef>
                <a:spcPts val="5"/>
              </a:spcBef>
              <a:buClr>
                <a:srgbClr val="EFAC00"/>
              </a:buClr>
              <a:buFont typeface="Cambria"/>
              <a:buChar char="◾"/>
              <a:tabLst>
                <a:tab pos="336550" algn="l"/>
              </a:tabLst>
            </a:pPr>
            <a:endParaRPr lang="en-US" dirty="0" smtClean="0">
              <a:latin typeface="Calibri"/>
              <a:cs typeface="Calibri"/>
            </a:endParaRPr>
          </a:p>
          <a:p>
            <a:pPr marL="336550" marR="5080" indent="-324485">
              <a:spcBef>
                <a:spcPts val="5"/>
              </a:spcBef>
              <a:buClr>
                <a:srgbClr val="EFAC00"/>
              </a:buClr>
              <a:buFont typeface="Cambria"/>
              <a:buChar char="◾"/>
              <a:tabLst>
                <a:tab pos="336550" algn="l"/>
              </a:tabLst>
            </a:pPr>
            <a:r>
              <a:rPr lang="en-US" dirty="0" smtClean="0">
                <a:latin typeface="Calibri"/>
                <a:cs typeface="Calibri"/>
              </a:rPr>
              <a:t>Goal</a:t>
            </a:r>
            <a:r>
              <a:rPr lang="en-US" spc="-10" dirty="0" smtClean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is</a:t>
            </a:r>
            <a:r>
              <a:rPr lang="en-US" spc="-11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to</a:t>
            </a:r>
            <a:r>
              <a:rPr lang="en-US" spc="-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find</a:t>
            </a:r>
            <a:r>
              <a:rPr lang="en-US" spc="-6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cluster</a:t>
            </a:r>
            <a:r>
              <a:rPr lang="en-US" spc="-12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centroids;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point</a:t>
            </a:r>
            <a:r>
              <a:rPr lang="en-US" spc="-8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assignment </a:t>
            </a:r>
            <a:r>
              <a:rPr lang="en-US" dirty="0">
                <a:latin typeface="Calibri"/>
                <a:cs typeface="Calibri"/>
              </a:rPr>
              <a:t>can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be</a:t>
            </a:r>
            <a:r>
              <a:rPr lang="en-US" spc="-10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done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in</a:t>
            </a:r>
            <a:r>
              <a:rPr lang="en-US" spc="4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second</a:t>
            </a:r>
            <a:r>
              <a:rPr lang="en-US" spc="-10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pass</a:t>
            </a:r>
            <a:r>
              <a:rPr lang="en-US" spc="-7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through</a:t>
            </a:r>
            <a:r>
              <a:rPr lang="en-US" spc="4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the</a:t>
            </a:r>
            <a:r>
              <a:rPr lang="en-US" spc="-1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data.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7D1A-5988-4BBD-8E00-B571C08F4079}" type="slidenum">
              <a:rPr lang="en-US"/>
              <a:pPr/>
              <a:t>67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8260360" y="3657600"/>
            <a:ext cx="838200" cy="1905000"/>
          </a:xfrm>
          <a:prstGeom prst="ellipse">
            <a:avLst/>
          </a:prstGeom>
          <a:solidFill>
            <a:srgbClr val="008000">
              <a:alpha val="40000"/>
            </a:srgbClr>
          </a:solidFill>
          <a:ln w="3810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6858000" y="4953000"/>
            <a:ext cx="1447800" cy="685800"/>
          </a:xfrm>
          <a:prstGeom prst="ellipse">
            <a:avLst/>
          </a:prstGeom>
          <a:solidFill>
            <a:srgbClr val="D60093">
              <a:alpha val="40000"/>
            </a:srgbClr>
          </a:solidFill>
          <a:ln w="38100">
            <a:solidFill>
              <a:srgbClr val="D6009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259114" y="4014932"/>
            <a:ext cx="723900" cy="685800"/>
          </a:xfrm>
          <a:prstGeom prst="ellipse">
            <a:avLst/>
          </a:prstGeom>
          <a:solidFill>
            <a:srgbClr val="0000FF">
              <a:alpha val="40000"/>
            </a:srgbClr>
          </a:solidFill>
          <a:ln w="3810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40114" y="4123500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716314" y="4275900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563914" y="4352100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411514" y="4199700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87714" y="4504500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686800" y="3962400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763000" y="4114800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610600" y="4191000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458200" y="4038600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534400" y="4343400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686800" y="4876800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763000" y="5029200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610600" y="5105400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458200" y="4953000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534400" y="5257800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763000" y="4343400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839200" y="4495800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686800" y="4572000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382000" y="4572000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534400" y="4724400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848600" y="5105400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924800" y="5257800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772400" y="5334000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620000" y="5181600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543800" y="5410200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315200" y="5181600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391400" y="5334000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239000" y="5410200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086600" y="5257800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086600" y="5410200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2" name="Picture 2" descr="http://hyperphysics.phy-astr.gsu.edu/hbase/math/immath/gaud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7478"/>
            <a:ext cx="2738480" cy="172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78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333311"/>
            <a:ext cx="3433826" cy="45243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0385" y="1066800"/>
            <a:ext cx="8063230" cy="517080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36550" marR="537845" indent="-324485">
              <a:lnSpc>
                <a:spcPct val="78900"/>
              </a:lnSpc>
              <a:spcBef>
                <a:spcPts val="785"/>
              </a:spcBef>
              <a:buClr>
                <a:srgbClr val="EFAC00"/>
              </a:buClr>
              <a:buSzPct val="79629"/>
              <a:buFont typeface="Cambria"/>
              <a:buChar char="◾"/>
              <a:tabLst>
                <a:tab pos="336550" algn="l"/>
              </a:tabLst>
            </a:pPr>
            <a:r>
              <a:rPr sz="2700" b="1" dirty="0">
                <a:solidFill>
                  <a:srgbClr val="008000"/>
                </a:solidFill>
                <a:latin typeface="Calibri"/>
                <a:cs typeface="Calibri"/>
              </a:rPr>
              <a:t>Efficient</a:t>
            </a:r>
            <a:r>
              <a:rPr sz="2700" b="1" spc="-15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700" b="1" spc="-10" dirty="0">
                <a:solidFill>
                  <a:srgbClr val="008000"/>
                </a:solidFill>
                <a:latin typeface="Calibri"/>
                <a:cs typeface="Calibri"/>
              </a:rPr>
              <a:t>way</a:t>
            </a:r>
            <a:r>
              <a:rPr sz="2700" b="1" spc="-14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008000"/>
                </a:solidFill>
                <a:latin typeface="Calibri"/>
                <a:cs typeface="Calibri"/>
              </a:rPr>
              <a:t>to</a:t>
            </a:r>
            <a:r>
              <a:rPr sz="2700" b="1" spc="-9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008000"/>
                </a:solidFill>
                <a:latin typeface="Calibri"/>
                <a:cs typeface="Calibri"/>
              </a:rPr>
              <a:t>summarize</a:t>
            </a:r>
            <a:r>
              <a:rPr sz="2700" b="1" spc="-2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008000"/>
                </a:solidFill>
                <a:latin typeface="Calibri"/>
                <a:cs typeface="Calibri"/>
              </a:rPr>
              <a:t>clusters:</a:t>
            </a:r>
            <a:r>
              <a:rPr sz="2700" b="1" spc="-8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Want</a:t>
            </a:r>
            <a:r>
              <a:rPr sz="2700" spc="-13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memory </a:t>
            </a:r>
            <a:r>
              <a:rPr sz="2700" dirty="0">
                <a:latin typeface="Calibri"/>
                <a:cs typeface="Calibri"/>
              </a:rPr>
              <a:t>required</a:t>
            </a:r>
            <a:r>
              <a:rPr sz="2700" spc="-15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O(clusters)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and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not </a:t>
            </a:r>
            <a:r>
              <a:rPr sz="2700" spc="-10" dirty="0">
                <a:latin typeface="Calibri"/>
                <a:cs typeface="Calibri"/>
              </a:rPr>
              <a:t>O(data)</a:t>
            </a:r>
            <a:endParaRPr sz="2700" dirty="0">
              <a:latin typeface="Calibri"/>
              <a:cs typeface="Calibri"/>
            </a:endParaRPr>
          </a:p>
          <a:p>
            <a:pPr marL="336550" marR="5080" indent="-324485">
              <a:lnSpc>
                <a:spcPts val="2630"/>
              </a:lnSpc>
              <a:spcBef>
                <a:spcPts val="2015"/>
              </a:spcBef>
              <a:buClr>
                <a:srgbClr val="EFAC00"/>
              </a:buClr>
              <a:buSzPct val="79629"/>
              <a:buFont typeface="Cambria"/>
              <a:buChar char="◾"/>
              <a:tabLst>
                <a:tab pos="336550" algn="l"/>
              </a:tabLst>
            </a:pPr>
            <a:r>
              <a:rPr sz="2700" b="1" dirty="0">
                <a:solidFill>
                  <a:srgbClr val="0000FF"/>
                </a:solidFill>
                <a:latin typeface="Calibri"/>
                <a:cs typeface="Calibri"/>
              </a:rPr>
              <a:t>IDEA:</a:t>
            </a:r>
            <a:r>
              <a:rPr sz="2700" b="1" spc="-16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0000FF"/>
                </a:solidFill>
                <a:latin typeface="Calibri"/>
                <a:cs typeface="Calibri"/>
              </a:rPr>
              <a:t>Rather</a:t>
            </a:r>
            <a:r>
              <a:rPr sz="2700" b="1" spc="-1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0000FF"/>
                </a:solidFill>
                <a:latin typeface="Calibri"/>
                <a:cs typeface="Calibri"/>
              </a:rPr>
              <a:t>than</a:t>
            </a:r>
            <a:r>
              <a:rPr sz="2700" b="1" spc="-7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0000FF"/>
                </a:solidFill>
                <a:latin typeface="Calibri"/>
                <a:cs typeface="Calibri"/>
              </a:rPr>
              <a:t>keeping</a:t>
            </a:r>
            <a:r>
              <a:rPr sz="2700" b="1" spc="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0000FF"/>
                </a:solidFill>
                <a:latin typeface="Calibri"/>
                <a:cs typeface="Calibri"/>
              </a:rPr>
              <a:t>points, BFR</a:t>
            </a:r>
            <a:r>
              <a:rPr sz="2700" b="1" spc="-1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700" b="1" spc="-10" dirty="0">
                <a:solidFill>
                  <a:srgbClr val="0000FF"/>
                </a:solidFill>
                <a:latin typeface="Calibri"/>
                <a:cs typeface="Calibri"/>
              </a:rPr>
              <a:t>keeps</a:t>
            </a:r>
            <a:r>
              <a:rPr sz="2700" b="1" spc="-7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700" b="1" spc="-10" dirty="0">
                <a:solidFill>
                  <a:srgbClr val="0000FF"/>
                </a:solidFill>
                <a:latin typeface="Calibri"/>
                <a:cs typeface="Calibri"/>
              </a:rPr>
              <a:t>summary statistics</a:t>
            </a:r>
            <a:r>
              <a:rPr sz="2700" b="1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0000FF"/>
                </a:solidFill>
                <a:latin typeface="Calibri"/>
                <a:cs typeface="Calibri"/>
              </a:rPr>
              <a:t>of</a:t>
            </a:r>
            <a:r>
              <a:rPr sz="2700" b="1" spc="-10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0000FF"/>
                </a:solidFill>
                <a:latin typeface="Calibri"/>
                <a:cs typeface="Calibri"/>
              </a:rPr>
              <a:t>groups</a:t>
            </a:r>
            <a:r>
              <a:rPr sz="2700" b="1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0000FF"/>
                </a:solidFill>
                <a:latin typeface="Calibri"/>
                <a:cs typeface="Calibri"/>
              </a:rPr>
              <a:t>of</a:t>
            </a:r>
            <a:r>
              <a:rPr sz="2700" b="1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700" b="1" spc="-10" dirty="0">
                <a:solidFill>
                  <a:srgbClr val="0000FF"/>
                </a:solidFill>
                <a:latin typeface="Calibri"/>
                <a:cs typeface="Calibri"/>
              </a:rPr>
              <a:t>points</a:t>
            </a:r>
            <a:endParaRPr sz="2700" dirty="0">
              <a:latin typeface="Calibri"/>
              <a:cs typeface="Calibri"/>
            </a:endParaRPr>
          </a:p>
          <a:p>
            <a:pPr marL="631825" lvl="1" indent="-276225">
              <a:lnSpc>
                <a:spcPts val="2570"/>
              </a:lnSpc>
              <a:buClr>
                <a:srgbClr val="5FB5CC"/>
              </a:buClr>
              <a:buFont typeface="Wingdings"/>
              <a:buChar char=""/>
              <a:tabLst>
                <a:tab pos="631825" algn="l"/>
              </a:tabLst>
            </a:pP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3</a:t>
            </a:r>
            <a:r>
              <a:rPr sz="2400" b="1" spc="-8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sets:</a:t>
            </a:r>
            <a:r>
              <a:rPr sz="2400" b="1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Discard</a:t>
            </a:r>
            <a:r>
              <a:rPr sz="2400" b="1" spc="-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set,</a:t>
            </a:r>
            <a:r>
              <a:rPr sz="2400" b="1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00FF"/>
                </a:solidFill>
                <a:latin typeface="Calibri"/>
                <a:cs typeface="Calibri"/>
              </a:rPr>
              <a:t>Compressed</a:t>
            </a:r>
            <a:r>
              <a:rPr sz="2400" b="1" spc="-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set,</a:t>
            </a:r>
            <a:r>
              <a:rPr sz="2400" b="1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0000FF"/>
                </a:solidFill>
                <a:latin typeface="Calibri"/>
                <a:cs typeface="Calibri"/>
              </a:rPr>
              <a:t>Retained</a:t>
            </a:r>
            <a:r>
              <a:rPr sz="2400" b="1" spc="-114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0000FF"/>
                </a:solidFill>
                <a:latin typeface="Calibri"/>
                <a:cs typeface="Calibri"/>
              </a:rPr>
              <a:t>set</a:t>
            </a:r>
            <a:endParaRPr sz="2400" dirty="0">
              <a:latin typeface="Calibri"/>
              <a:cs typeface="Calibri"/>
            </a:endParaRPr>
          </a:p>
          <a:p>
            <a:pPr marL="336550" indent="-323850">
              <a:lnSpc>
                <a:spcPts val="2920"/>
              </a:lnSpc>
              <a:buClr>
                <a:srgbClr val="EFAC00"/>
              </a:buClr>
              <a:buSzPct val="79629"/>
              <a:buFont typeface="Cambria"/>
              <a:buChar char="◾"/>
              <a:tabLst>
                <a:tab pos="336550" algn="l"/>
              </a:tabLst>
            </a:pPr>
            <a:r>
              <a:rPr sz="2700" b="1" dirty="0">
                <a:solidFill>
                  <a:srgbClr val="D50092"/>
                </a:solidFill>
                <a:latin typeface="Calibri"/>
                <a:cs typeface="Calibri"/>
              </a:rPr>
              <a:t>Overview</a:t>
            </a:r>
            <a:r>
              <a:rPr sz="2700" b="1" spc="-65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D50092"/>
                </a:solidFill>
                <a:latin typeface="Calibri"/>
                <a:cs typeface="Calibri"/>
              </a:rPr>
              <a:t>of</a:t>
            </a:r>
            <a:r>
              <a:rPr sz="2700" b="1" spc="-35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D50092"/>
                </a:solidFill>
                <a:latin typeface="Calibri"/>
                <a:cs typeface="Calibri"/>
              </a:rPr>
              <a:t>the</a:t>
            </a:r>
            <a:r>
              <a:rPr sz="2700" b="1" spc="-15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sz="2700" b="1" spc="-10" dirty="0">
                <a:solidFill>
                  <a:srgbClr val="D50092"/>
                </a:solidFill>
                <a:latin typeface="Calibri"/>
                <a:cs typeface="Calibri"/>
              </a:rPr>
              <a:t>algorithm:</a:t>
            </a:r>
            <a:endParaRPr sz="2700" dirty="0">
              <a:latin typeface="Calibri"/>
              <a:cs typeface="Calibri"/>
            </a:endParaRPr>
          </a:p>
          <a:p>
            <a:pPr marL="631825" lvl="1" indent="-276225">
              <a:lnSpc>
                <a:spcPts val="2875"/>
              </a:lnSpc>
              <a:buClr>
                <a:srgbClr val="5FB5CC"/>
              </a:buClr>
              <a:buFont typeface="Wingdings"/>
              <a:buChar char=""/>
              <a:tabLst>
                <a:tab pos="631825" algn="l"/>
              </a:tabLst>
            </a:pPr>
            <a:r>
              <a:rPr sz="2400" b="1" dirty="0">
                <a:latin typeface="Calibri"/>
                <a:cs typeface="Calibri"/>
              </a:rPr>
              <a:t>1.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Initialize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K</a:t>
            </a:r>
            <a:r>
              <a:rPr sz="2400" i="1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clusters/centroids</a:t>
            </a:r>
            <a:endParaRPr sz="2400" dirty="0">
              <a:latin typeface="Calibri"/>
              <a:cs typeface="Calibri"/>
            </a:endParaRPr>
          </a:p>
          <a:p>
            <a:pPr marL="631825" lvl="1" indent="-276225">
              <a:lnSpc>
                <a:spcPts val="2865"/>
              </a:lnSpc>
              <a:spcBef>
                <a:spcPts val="50"/>
              </a:spcBef>
              <a:buClr>
                <a:srgbClr val="5FB5CC"/>
              </a:buClr>
              <a:buFont typeface="Wingdings"/>
              <a:buChar char=""/>
              <a:tabLst>
                <a:tab pos="631825" algn="l"/>
              </a:tabLst>
            </a:pPr>
            <a:r>
              <a:rPr sz="2400" b="1" dirty="0">
                <a:latin typeface="Calibri"/>
                <a:cs typeface="Calibri"/>
              </a:rPr>
              <a:t>2.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Load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bag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points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20" dirty="0">
                <a:latin typeface="Calibri"/>
                <a:cs typeface="Calibri"/>
              </a:rPr>
              <a:t> disk</a:t>
            </a:r>
            <a:endParaRPr sz="2400" dirty="0">
              <a:latin typeface="Calibri"/>
              <a:cs typeface="Calibri"/>
            </a:endParaRPr>
          </a:p>
          <a:p>
            <a:pPr marL="631825" lvl="1" indent="-276225">
              <a:lnSpc>
                <a:spcPts val="2590"/>
              </a:lnSpc>
              <a:buClr>
                <a:srgbClr val="5FB5CC"/>
              </a:buClr>
              <a:buFont typeface="Wingdings"/>
              <a:buChar char=""/>
              <a:tabLst>
                <a:tab pos="631825" algn="l"/>
              </a:tabLst>
            </a:pPr>
            <a:r>
              <a:rPr sz="2400" b="1" dirty="0">
                <a:latin typeface="Calibri"/>
                <a:cs typeface="Calibri"/>
              </a:rPr>
              <a:t>3.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Assign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new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points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K</a:t>
            </a:r>
            <a:r>
              <a:rPr sz="2400" i="1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original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clusters,</a:t>
            </a:r>
            <a:r>
              <a:rPr sz="2400" spc="-1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they</a:t>
            </a:r>
            <a:endParaRPr sz="2400" dirty="0">
              <a:latin typeface="Calibri"/>
              <a:cs typeface="Calibri"/>
            </a:endParaRPr>
          </a:p>
          <a:p>
            <a:pPr marL="632460">
              <a:lnSpc>
                <a:spcPts val="2590"/>
              </a:lnSpc>
            </a:pPr>
            <a:r>
              <a:rPr sz="2400" dirty="0">
                <a:latin typeface="Calibri"/>
                <a:cs typeface="Calibri"/>
              </a:rPr>
              <a:t>are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some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distance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threshold</a:t>
            </a:r>
            <a:r>
              <a:rPr sz="2400" spc="-1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cluster</a:t>
            </a:r>
            <a:endParaRPr sz="2400" dirty="0">
              <a:latin typeface="Calibri"/>
              <a:cs typeface="Calibri"/>
            </a:endParaRPr>
          </a:p>
          <a:p>
            <a:pPr marL="631825" lvl="1" indent="-276225">
              <a:lnSpc>
                <a:spcPts val="2855"/>
              </a:lnSpc>
              <a:buClr>
                <a:srgbClr val="5FB5CC"/>
              </a:buClr>
              <a:buFont typeface="Wingdings"/>
              <a:buChar char=""/>
              <a:tabLst>
                <a:tab pos="631825" algn="l"/>
              </a:tabLst>
            </a:pPr>
            <a:r>
              <a:rPr sz="2400" b="1" dirty="0">
                <a:latin typeface="Calibri"/>
                <a:cs typeface="Calibri"/>
              </a:rPr>
              <a:t>4.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Cluster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remaining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points,</a:t>
            </a:r>
            <a:r>
              <a:rPr sz="2400" spc="-1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create</a:t>
            </a:r>
            <a:r>
              <a:rPr sz="2400" spc="-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new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clusters</a:t>
            </a:r>
            <a:endParaRPr sz="2400" dirty="0">
              <a:latin typeface="Calibri"/>
              <a:cs typeface="Calibri"/>
            </a:endParaRPr>
          </a:p>
          <a:p>
            <a:pPr marL="632460" marR="532130" lvl="1" indent="-276860">
              <a:lnSpc>
                <a:spcPts val="2330"/>
              </a:lnSpc>
              <a:spcBef>
                <a:spcPts val="525"/>
              </a:spcBef>
              <a:buClr>
                <a:srgbClr val="5FB5CC"/>
              </a:buClr>
              <a:buFont typeface="Wingdings"/>
              <a:buChar char=""/>
              <a:tabLst>
                <a:tab pos="632460" algn="l"/>
              </a:tabLst>
            </a:pPr>
            <a:r>
              <a:rPr sz="2400" b="1" dirty="0">
                <a:latin typeface="Calibri"/>
                <a:cs typeface="Calibri"/>
              </a:rPr>
              <a:t>5.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Try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merge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new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clusters</a:t>
            </a:r>
            <a:r>
              <a:rPr sz="2400" spc="-1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step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existing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clusters</a:t>
            </a:r>
            <a:endParaRPr sz="2400" dirty="0">
              <a:latin typeface="Calibri"/>
              <a:cs typeface="Calibri"/>
            </a:endParaRPr>
          </a:p>
          <a:p>
            <a:pPr marL="631825" lvl="1" indent="-276225">
              <a:lnSpc>
                <a:spcPct val="100000"/>
              </a:lnSpc>
              <a:spcBef>
                <a:spcPts val="60"/>
              </a:spcBef>
              <a:buClr>
                <a:srgbClr val="5FB5CC"/>
              </a:buClr>
              <a:buFont typeface="Wingdings"/>
              <a:buChar char=""/>
              <a:tabLst>
                <a:tab pos="631825" algn="l"/>
              </a:tabLst>
            </a:pPr>
            <a:r>
              <a:rPr sz="2400" b="1" dirty="0">
                <a:latin typeface="Calibri"/>
                <a:cs typeface="Calibri"/>
              </a:rPr>
              <a:t>6.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Repeat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steps</a:t>
            </a:r>
            <a:r>
              <a:rPr sz="2400" spc="-1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2-5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until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points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examined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175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BFR </a:t>
            </a:r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55626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Points are read from disk one main-memory-full at a time</a:t>
            </a:r>
          </a:p>
          <a:p>
            <a:r>
              <a:rPr lang="en-US" b="1" dirty="0" smtClean="0"/>
              <a:t>Most points from previous memory loads are summarized by </a:t>
            </a:r>
            <a:r>
              <a:rPr lang="en-US" b="1" dirty="0" smtClean="0">
                <a:solidFill>
                  <a:srgbClr val="D60093"/>
                </a:solidFill>
              </a:rPr>
              <a:t>simple statistics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Step 1: </a:t>
            </a:r>
            <a:r>
              <a:rPr lang="en-US" dirty="0" smtClean="0">
                <a:solidFill>
                  <a:srgbClr val="0000FF"/>
                </a:solidFill>
              </a:rPr>
              <a:t>To begin, from the initial load we select the initial </a:t>
            </a:r>
            <a:r>
              <a:rPr lang="en-US" b="1" i="1" dirty="0" smtClean="0">
                <a:solidFill>
                  <a:srgbClr val="0000FF"/>
                </a:solidFill>
              </a:rPr>
              <a:t>k</a:t>
            </a:r>
            <a:r>
              <a:rPr lang="en-US" dirty="0" smtClean="0">
                <a:solidFill>
                  <a:srgbClr val="0000FF"/>
                </a:solidFill>
              </a:rPr>
              <a:t> centroids by some sensible approach:</a:t>
            </a:r>
          </a:p>
          <a:p>
            <a:pPr lvl="1"/>
            <a:r>
              <a:rPr lang="en-US" dirty="0"/>
              <a:t>Take </a:t>
            </a:r>
            <a:r>
              <a:rPr lang="en-US" b="1" i="1" dirty="0"/>
              <a:t>k</a:t>
            </a:r>
            <a:r>
              <a:rPr lang="en-US" dirty="0"/>
              <a:t> random points</a:t>
            </a:r>
          </a:p>
          <a:p>
            <a:pPr lvl="1"/>
            <a:r>
              <a:rPr lang="en-US" dirty="0" smtClean="0"/>
              <a:t>Take a small random sample and cluster optimally</a:t>
            </a:r>
          </a:p>
          <a:p>
            <a:pPr lvl="1"/>
            <a:r>
              <a:rPr lang="en-US" dirty="0" smtClean="0"/>
              <a:t>Take a sample; pick a random point, and then </a:t>
            </a:r>
            <a:br>
              <a:rPr lang="en-US" dirty="0" smtClean="0"/>
            </a:br>
            <a:r>
              <a:rPr lang="en-US" b="1" i="1" dirty="0" smtClean="0"/>
              <a:t>k–1</a:t>
            </a:r>
            <a:r>
              <a:rPr lang="en-US" dirty="0" smtClean="0"/>
              <a:t> more points, each as far from the previously selected points as possible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9EA8-A58E-4C3C-977B-FCF679BACE73}" type="slidenum">
              <a:rPr lang="en-US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dirty="0"/>
              <a:t>DEEP</a:t>
            </a:r>
            <a:r>
              <a:rPr spc="112" dirty="0"/>
              <a:t> </a:t>
            </a:r>
            <a:r>
              <a:rPr spc="-15"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550" y="1553902"/>
            <a:ext cx="106988" cy="1069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550" y="1892882"/>
            <a:ext cx="106988" cy="1069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550" y="2683823"/>
            <a:ext cx="106988" cy="1069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8550" y="3700742"/>
            <a:ext cx="106988" cy="1069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8550" y="4265703"/>
            <a:ext cx="106988" cy="10698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07324" y="1472506"/>
            <a:ext cx="4188481" cy="4065736"/>
          </a:xfrm>
          <a:prstGeom prst="rect">
            <a:avLst/>
          </a:prstGeom>
        </p:spPr>
        <p:txBody>
          <a:bodyPr vert="horz" wrap="square" lIns="0" tIns="21725" rIns="0" bIns="0" rtlCol="0">
            <a:spAutoFit/>
          </a:bodyPr>
          <a:lstStyle/>
          <a:p>
            <a:pPr marL="430749">
              <a:spcBef>
                <a:spcPts val="170"/>
              </a:spcBef>
            </a:pPr>
            <a:r>
              <a:rPr sz="1339" dirty="0">
                <a:latin typeface="Arial MT"/>
                <a:cs typeface="Arial MT"/>
              </a:rPr>
              <a:t>Subfield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of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ML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which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studies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neural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networks.</a:t>
            </a:r>
            <a:endParaRPr sz="1339">
              <a:latin typeface="Arial MT"/>
              <a:cs typeface="Arial MT"/>
            </a:endParaRPr>
          </a:p>
          <a:p>
            <a:pPr marL="430749" marR="64235">
              <a:lnSpc>
                <a:spcPct val="110800"/>
              </a:lnSpc>
              <a:spcBef>
                <a:spcPts val="893"/>
              </a:spcBef>
            </a:pPr>
            <a:r>
              <a:rPr sz="1339" dirty="0">
                <a:latin typeface="Arial MT"/>
                <a:cs typeface="Arial MT"/>
              </a:rPr>
              <a:t>Artificial</a:t>
            </a:r>
            <a:r>
              <a:rPr sz="1339" spc="4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neural</a:t>
            </a:r>
            <a:r>
              <a:rPr sz="1339" spc="4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networks</a:t>
            </a:r>
            <a:r>
              <a:rPr sz="1339" spc="5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are</a:t>
            </a:r>
            <a:r>
              <a:rPr sz="1339" spc="4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roughly</a:t>
            </a:r>
            <a:r>
              <a:rPr sz="1339" spc="4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inspired</a:t>
            </a:r>
            <a:r>
              <a:rPr sz="1339" spc="52" dirty="0">
                <a:latin typeface="Arial MT"/>
                <a:cs typeface="Arial MT"/>
              </a:rPr>
              <a:t> </a:t>
            </a:r>
            <a:r>
              <a:rPr sz="1339" spc="-37" dirty="0">
                <a:latin typeface="Arial MT"/>
                <a:cs typeface="Arial MT"/>
              </a:rPr>
              <a:t>by </a:t>
            </a:r>
            <a:r>
              <a:rPr sz="1339" dirty="0">
                <a:latin typeface="Arial MT"/>
                <a:cs typeface="Arial MT"/>
              </a:rPr>
              <a:t>the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human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brain,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but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we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treat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them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as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useful, </a:t>
            </a:r>
            <a:r>
              <a:rPr sz="1339" dirty="0">
                <a:latin typeface="Arial MT"/>
                <a:cs typeface="Arial MT"/>
              </a:rPr>
              <a:t>mathematical</a:t>
            </a:r>
            <a:r>
              <a:rPr sz="1339" spc="74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models.</a:t>
            </a:r>
            <a:endParaRPr sz="1339">
              <a:latin typeface="Arial MT"/>
              <a:cs typeface="Arial MT"/>
            </a:endParaRPr>
          </a:p>
          <a:p>
            <a:pPr marL="430749" marR="25505">
              <a:lnSpc>
                <a:spcPct val="110800"/>
              </a:lnSpc>
              <a:spcBef>
                <a:spcPts val="885"/>
              </a:spcBef>
            </a:pPr>
            <a:r>
              <a:rPr sz="1339" dirty="0">
                <a:latin typeface="Arial MT"/>
                <a:cs typeface="Arial MT"/>
              </a:rPr>
              <a:t>Studied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for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decades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(start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in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the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1940/50s).Uses </a:t>
            </a:r>
            <a:r>
              <a:rPr sz="1339" dirty="0">
                <a:latin typeface="Arial MT"/>
                <a:cs typeface="Arial MT"/>
              </a:rPr>
              <a:t>more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layers,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might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use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specific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neurons,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e.g.,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spc="-37" dirty="0">
                <a:latin typeface="Arial MT"/>
                <a:cs typeface="Arial MT"/>
              </a:rPr>
              <a:t>for </a:t>
            </a:r>
            <a:r>
              <a:rPr sz="1339" dirty="0">
                <a:latin typeface="Arial MT"/>
                <a:cs typeface="Arial MT"/>
              </a:rPr>
              <a:t>images,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many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computational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improvements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spc="-37" dirty="0">
                <a:latin typeface="Arial MT"/>
                <a:cs typeface="Arial MT"/>
              </a:rPr>
              <a:t>to </a:t>
            </a:r>
            <a:r>
              <a:rPr sz="1339" dirty="0">
                <a:latin typeface="Arial MT"/>
                <a:cs typeface="Arial MT"/>
              </a:rPr>
              <a:t>train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on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large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data.</a:t>
            </a:r>
            <a:endParaRPr sz="1339">
              <a:latin typeface="Arial MT"/>
              <a:cs typeface="Arial MT"/>
            </a:endParaRPr>
          </a:p>
          <a:p>
            <a:pPr marL="430749" marR="634789">
              <a:lnSpc>
                <a:spcPct val="110800"/>
              </a:lnSpc>
              <a:spcBef>
                <a:spcPts val="893"/>
              </a:spcBef>
            </a:pPr>
            <a:r>
              <a:rPr sz="1339" dirty="0">
                <a:latin typeface="Arial MT"/>
                <a:cs typeface="Arial MT"/>
              </a:rPr>
              <a:t>Can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be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used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on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tabular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data,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but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typical </a:t>
            </a:r>
            <a:r>
              <a:rPr sz="1339" dirty="0">
                <a:latin typeface="Arial MT"/>
                <a:cs typeface="Arial MT"/>
              </a:rPr>
              <a:t>applications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are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images,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texts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or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signals.</a:t>
            </a:r>
            <a:endParaRPr sz="1339">
              <a:latin typeface="Arial MT"/>
              <a:cs typeface="Arial MT"/>
            </a:endParaRPr>
          </a:p>
          <a:p>
            <a:pPr marL="430749" marR="16059">
              <a:lnSpc>
                <a:spcPct val="110800"/>
              </a:lnSpc>
              <a:spcBef>
                <a:spcPts val="885"/>
              </a:spcBef>
            </a:pPr>
            <a:r>
              <a:rPr sz="1339" dirty="0">
                <a:latin typeface="Arial MT"/>
                <a:cs typeface="Arial MT"/>
              </a:rPr>
              <a:t>Last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15-20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years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have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produced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remarkable </a:t>
            </a:r>
            <a:r>
              <a:rPr sz="1339" dirty="0">
                <a:latin typeface="Arial MT"/>
                <a:cs typeface="Arial MT"/>
              </a:rPr>
              <a:t>results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and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imitations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of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human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ability,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where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spc="-37" dirty="0">
                <a:latin typeface="Arial MT"/>
                <a:cs typeface="Arial MT"/>
              </a:rPr>
              <a:t>the </a:t>
            </a:r>
            <a:r>
              <a:rPr sz="1339" dirty="0">
                <a:latin typeface="Arial MT"/>
                <a:cs typeface="Arial MT"/>
              </a:rPr>
              <a:t>result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looked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intelligent.</a:t>
            </a:r>
            <a:endParaRPr sz="1339">
              <a:latin typeface="Arial MT"/>
              <a:cs typeface="Arial MT"/>
            </a:endParaRPr>
          </a:p>
          <a:p>
            <a:pPr marL="18893" marR="7557">
              <a:lnSpc>
                <a:spcPct val="125499"/>
              </a:lnSpc>
              <a:spcBef>
                <a:spcPts val="893"/>
              </a:spcBef>
            </a:pPr>
            <a:r>
              <a:rPr sz="1339" dirty="0">
                <a:latin typeface="Arial MT"/>
                <a:cs typeface="Arial MT"/>
              </a:rPr>
              <a:t>“Any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sufficiently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advanced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technology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spc="-37" dirty="0">
                <a:latin typeface="Arial MT"/>
                <a:cs typeface="Arial MT"/>
              </a:rPr>
              <a:t>is </a:t>
            </a:r>
            <a:r>
              <a:rPr sz="1339" dirty="0">
                <a:latin typeface="Arial MT"/>
                <a:cs typeface="Arial MT"/>
              </a:rPr>
              <a:t>indistinguishable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from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magic.”</a:t>
            </a:r>
            <a:r>
              <a:rPr sz="1339" spc="565" dirty="0">
                <a:latin typeface="Arial MT"/>
                <a:cs typeface="Arial MT"/>
              </a:rPr>
              <a:t> </a:t>
            </a:r>
            <a:r>
              <a:rPr sz="1190" i="1" dirty="0">
                <a:latin typeface="Arial"/>
                <a:cs typeface="Arial"/>
              </a:rPr>
              <a:t>Arthur</a:t>
            </a:r>
            <a:r>
              <a:rPr sz="1190" i="1" spc="30" dirty="0">
                <a:latin typeface="Arial"/>
                <a:cs typeface="Arial"/>
              </a:rPr>
              <a:t> </a:t>
            </a:r>
            <a:r>
              <a:rPr sz="1190" i="1" dirty="0">
                <a:latin typeface="Arial"/>
                <a:cs typeface="Arial"/>
              </a:rPr>
              <a:t>C.</a:t>
            </a:r>
            <a:r>
              <a:rPr sz="1190" i="1" spc="30" dirty="0">
                <a:latin typeface="Arial"/>
                <a:cs typeface="Arial"/>
              </a:rPr>
              <a:t> </a:t>
            </a:r>
            <a:r>
              <a:rPr sz="1190" i="1" dirty="0">
                <a:latin typeface="Arial"/>
                <a:cs typeface="Arial"/>
              </a:rPr>
              <a:t>Clarke’s</a:t>
            </a:r>
            <a:r>
              <a:rPr sz="1190" i="1" spc="22" dirty="0">
                <a:latin typeface="Arial"/>
                <a:cs typeface="Arial"/>
              </a:rPr>
              <a:t> </a:t>
            </a:r>
            <a:r>
              <a:rPr sz="1190" i="1" dirty="0">
                <a:latin typeface="Arial"/>
                <a:cs typeface="Arial"/>
              </a:rPr>
              <a:t>3rd</a:t>
            </a:r>
            <a:r>
              <a:rPr sz="1190" i="1" spc="30" dirty="0">
                <a:latin typeface="Arial"/>
                <a:cs typeface="Arial"/>
              </a:rPr>
              <a:t> </a:t>
            </a:r>
            <a:r>
              <a:rPr sz="1190" i="1" spc="-37" dirty="0">
                <a:latin typeface="Arial"/>
                <a:cs typeface="Arial"/>
              </a:rPr>
              <a:t>law</a:t>
            </a:r>
            <a:endParaRPr sz="119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62051" y="2451718"/>
            <a:ext cx="1530376" cy="180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685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Three Classes of Points</a:t>
            </a:r>
            <a:endParaRPr lang="en-US"/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7543800" cy="5486400"/>
          </a:xfrm>
        </p:spPr>
        <p:txBody>
          <a:bodyPr>
            <a:normAutofit lnSpcReduction="10000"/>
          </a:bodyPr>
          <a:lstStyle/>
          <a:p>
            <a:pPr marL="118872" indent="0">
              <a:buNone/>
            </a:pPr>
            <a:r>
              <a:rPr lang="en-US" b="1" dirty="0" smtClean="0">
                <a:solidFill>
                  <a:srgbClr val="0000FF"/>
                </a:solidFill>
              </a:rPr>
              <a:t>3 sets of points which we keep track of:</a:t>
            </a:r>
          </a:p>
          <a:p>
            <a:r>
              <a:rPr lang="en-US" b="1" dirty="0" smtClean="0">
                <a:solidFill>
                  <a:srgbClr val="FF0066"/>
                </a:solidFill>
              </a:rPr>
              <a:t>Discard set (DS):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Points close enough to a centroid to be summarized</a:t>
            </a:r>
          </a:p>
          <a:p>
            <a:r>
              <a:rPr lang="en-US" b="1" dirty="0" smtClean="0">
                <a:solidFill>
                  <a:srgbClr val="FF0066"/>
                </a:solidFill>
              </a:rPr>
              <a:t>Compression set (CS): </a:t>
            </a:r>
          </a:p>
          <a:p>
            <a:pPr lvl="1"/>
            <a:r>
              <a:rPr lang="en-US" dirty="0" smtClean="0"/>
              <a:t>Groups of points that are close together but not close to any existing centroid</a:t>
            </a:r>
          </a:p>
          <a:p>
            <a:pPr lvl="1"/>
            <a:r>
              <a:rPr lang="en-US" dirty="0" smtClean="0"/>
              <a:t>These points are summarized, but not assigned to a cluster</a:t>
            </a:r>
          </a:p>
          <a:p>
            <a:r>
              <a:rPr lang="en-US" b="1" dirty="0" smtClean="0">
                <a:solidFill>
                  <a:srgbClr val="FF0066"/>
                </a:solidFill>
              </a:rPr>
              <a:t>Retained set (RS):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Isolated points waiting to be assigned to a compression set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E3C4-1204-4FDC-A915-93A28FEEFBB1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6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BFR: “Galaxies</a:t>
            </a:r>
            <a:r>
              <a:rPr lang="en-US" dirty="0"/>
              <a:t>” Picture</a:t>
            </a:r>
          </a:p>
        </p:txBody>
      </p:sp>
      <p:sp>
        <p:nvSpPr>
          <p:cNvPr id="3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C195-7118-4349-B1EC-DC26B1FB8D04}" type="slidenum">
              <a:rPr lang="en-US"/>
              <a:pPr/>
              <a:t>71</a:t>
            </a:fld>
            <a:endParaRPr lang="en-US"/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533400" y="3852863"/>
            <a:ext cx="5489575" cy="1712913"/>
            <a:chOff x="336" y="2736"/>
            <a:chExt cx="3458" cy="1079"/>
          </a:xfrm>
        </p:grpSpPr>
        <p:sp>
          <p:nvSpPr>
            <p:cNvPr id="57347" name="Oval 3"/>
            <p:cNvSpPr>
              <a:spLocks noChangeArrowheads="1"/>
            </p:cNvSpPr>
            <p:nvPr/>
          </p:nvSpPr>
          <p:spPr bwMode="auto">
            <a:xfrm>
              <a:off x="1680" y="2736"/>
              <a:ext cx="1680" cy="624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8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348" name="Text Box 4"/>
            <p:cNvSpPr txBox="1">
              <a:spLocks noChangeArrowheads="1"/>
            </p:cNvSpPr>
            <p:nvPr/>
          </p:nvSpPr>
          <p:spPr bwMode="auto">
            <a:xfrm>
              <a:off x="336" y="3408"/>
              <a:ext cx="1369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A cluster.  Its points</a:t>
              </a:r>
            </a:p>
            <a:p>
              <a:r>
                <a:rPr lang="en-US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are in the </a:t>
              </a:r>
              <a:r>
                <a:rPr lang="en-US" b="1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DS</a:t>
              </a:r>
              <a:r>
                <a:rPr lang="en-US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.</a:t>
              </a:r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2448" y="2928"/>
              <a:ext cx="192" cy="192"/>
              <a:chOff x="2448" y="2928"/>
              <a:chExt cx="192" cy="192"/>
            </a:xfrm>
          </p:grpSpPr>
          <p:sp>
            <p:nvSpPr>
              <p:cNvPr id="57349" name="Line 5"/>
              <p:cNvSpPr>
                <a:spLocks noChangeShapeType="1"/>
              </p:cNvSpPr>
              <p:nvPr/>
            </p:nvSpPr>
            <p:spPr bwMode="auto">
              <a:xfrm>
                <a:off x="2544" y="292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7350" name="Line 6"/>
              <p:cNvSpPr>
                <a:spLocks noChangeShapeType="1"/>
              </p:cNvSpPr>
              <p:nvPr/>
            </p:nvSpPr>
            <p:spPr bwMode="auto">
              <a:xfrm>
                <a:off x="2448" y="302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57361" name="Text Box 17"/>
            <p:cNvSpPr txBox="1">
              <a:spLocks noChangeArrowheads="1"/>
            </p:cNvSpPr>
            <p:nvPr/>
          </p:nvSpPr>
          <p:spPr bwMode="auto">
            <a:xfrm>
              <a:off x="2870" y="3477"/>
              <a:ext cx="92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The centroid</a:t>
              </a:r>
            </a:p>
          </p:txBody>
        </p:sp>
        <p:sp>
          <p:nvSpPr>
            <p:cNvPr id="57362" name="Line 18"/>
            <p:cNvSpPr>
              <a:spLocks noChangeShapeType="1"/>
            </p:cNvSpPr>
            <p:nvPr/>
          </p:nvSpPr>
          <p:spPr bwMode="auto">
            <a:xfrm flipH="1" flipV="1">
              <a:off x="2564" y="3072"/>
              <a:ext cx="91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08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1524000" y="1338262"/>
            <a:ext cx="5562600" cy="2143125"/>
            <a:chOff x="960" y="1152"/>
            <a:chExt cx="3504" cy="1350"/>
          </a:xfrm>
        </p:grpSpPr>
        <p:sp>
          <p:nvSpPr>
            <p:cNvPr id="57363" name="Oval 19"/>
            <p:cNvSpPr>
              <a:spLocks noChangeArrowheads="1"/>
            </p:cNvSpPr>
            <p:nvPr/>
          </p:nvSpPr>
          <p:spPr bwMode="auto">
            <a:xfrm>
              <a:off x="960" y="1824"/>
              <a:ext cx="288" cy="528"/>
            </a:xfrm>
            <a:prstGeom prst="ellipse">
              <a:avLst/>
            </a:prstGeom>
            <a:solidFill>
              <a:srgbClr val="FFFF99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8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366" name="Oval 22"/>
            <p:cNvSpPr>
              <a:spLocks noChangeArrowheads="1"/>
            </p:cNvSpPr>
            <p:nvPr/>
          </p:nvSpPr>
          <p:spPr bwMode="auto">
            <a:xfrm>
              <a:off x="3936" y="2016"/>
              <a:ext cx="528" cy="384"/>
            </a:xfrm>
            <a:prstGeom prst="ellipse">
              <a:avLst/>
            </a:prstGeom>
            <a:solidFill>
              <a:srgbClr val="FFFF99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8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367" name="Oval 23"/>
            <p:cNvSpPr>
              <a:spLocks noChangeArrowheads="1"/>
            </p:cNvSpPr>
            <p:nvPr/>
          </p:nvSpPr>
          <p:spPr bwMode="auto">
            <a:xfrm>
              <a:off x="2256" y="1152"/>
              <a:ext cx="432" cy="480"/>
            </a:xfrm>
            <a:prstGeom prst="ellipse">
              <a:avLst/>
            </a:prstGeom>
            <a:solidFill>
              <a:srgbClr val="FFFF99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8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" name="Group 24"/>
            <p:cNvGrpSpPr>
              <a:grpSpLocks/>
            </p:cNvGrpSpPr>
            <p:nvPr/>
          </p:nvGrpSpPr>
          <p:grpSpPr bwMode="auto">
            <a:xfrm>
              <a:off x="1008" y="1968"/>
              <a:ext cx="192" cy="192"/>
              <a:chOff x="2448" y="2928"/>
              <a:chExt cx="192" cy="192"/>
            </a:xfrm>
          </p:grpSpPr>
          <p:sp>
            <p:nvSpPr>
              <p:cNvPr id="57369" name="Line 25"/>
              <p:cNvSpPr>
                <a:spLocks noChangeShapeType="1"/>
              </p:cNvSpPr>
              <p:nvPr/>
            </p:nvSpPr>
            <p:spPr bwMode="auto">
              <a:xfrm>
                <a:off x="2544" y="292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7370" name="Line 26"/>
              <p:cNvSpPr>
                <a:spLocks noChangeShapeType="1"/>
              </p:cNvSpPr>
              <p:nvPr/>
            </p:nvSpPr>
            <p:spPr bwMode="auto">
              <a:xfrm>
                <a:off x="2448" y="302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6" name="Group 27"/>
            <p:cNvGrpSpPr>
              <a:grpSpLocks/>
            </p:cNvGrpSpPr>
            <p:nvPr/>
          </p:nvGrpSpPr>
          <p:grpSpPr bwMode="auto">
            <a:xfrm>
              <a:off x="4080" y="2112"/>
              <a:ext cx="192" cy="192"/>
              <a:chOff x="2448" y="2928"/>
              <a:chExt cx="192" cy="192"/>
            </a:xfrm>
          </p:grpSpPr>
          <p:sp>
            <p:nvSpPr>
              <p:cNvPr id="57372" name="Line 28"/>
              <p:cNvSpPr>
                <a:spLocks noChangeShapeType="1"/>
              </p:cNvSpPr>
              <p:nvPr/>
            </p:nvSpPr>
            <p:spPr bwMode="auto">
              <a:xfrm>
                <a:off x="2544" y="292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7373" name="Line 29"/>
              <p:cNvSpPr>
                <a:spLocks noChangeShapeType="1"/>
              </p:cNvSpPr>
              <p:nvPr/>
            </p:nvSpPr>
            <p:spPr bwMode="auto">
              <a:xfrm>
                <a:off x="2448" y="302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7" name="Group 30"/>
            <p:cNvGrpSpPr>
              <a:grpSpLocks/>
            </p:cNvGrpSpPr>
            <p:nvPr/>
          </p:nvGrpSpPr>
          <p:grpSpPr bwMode="auto">
            <a:xfrm>
              <a:off x="2352" y="1296"/>
              <a:ext cx="192" cy="192"/>
              <a:chOff x="2448" y="2928"/>
              <a:chExt cx="192" cy="192"/>
            </a:xfrm>
          </p:grpSpPr>
          <p:sp>
            <p:nvSpPr>
              <p:cNvPr id="57375" name="Line 31"/>
              <p:cNvSpPr>
                <a:spLocks noChangeShapeType="1"/>
              </p:cNvSpPr>
              <p:nvPr/>
            </p:nvSpPr>
            <p:spPr bwMode="auto">
              <a:xfrm>
                <a:off x="2544" y="292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7376" name="Line 32"/>
              <p:cNvSpPr>
                <a:spLocks noChangeShapeType="1"/>
              </p:cNvSpPr>
              <p:nvPr/>
            </p:nvSpPr>
            <p:spPr bwMode="auto">
              <a:xfrm>
                <a:off x="2448" y="302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57377" name="Text Box 33"/>
            <p:cNvSpPr txBox="1">
              <a:spLocks noChangeArrowheads="1"/>
            </p:cNvSpPr>
            <p:nvPr/>
          </p:nvSpPr>
          <p:spPr bwMode="auto">
            <a:xfrm>
              <a:off x="1920" y="1920"/>
              <a:ext cx="1288" cy="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Compressed sets.</a:t>
              </a:r>
            </a:p>
            <a:p>
              <a:r>
                <a:rPr lang="en-US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Their points are in</a:t>
              </a:r>
            </a:p>
            <a:p>
              <a:r>
                <a:rPr lang="en-US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the </a:t>
              </a:r>
              <a:r>
                <a:rPr lang="en-US" b="1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CS</a:t>
              </a:r>
              <a:r>
                <a:rPr lang="en-US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.</a:t>
              </a:r>
            </a:p>
          </p:txBody>
        </p:sp>
        <p:sp>
          <p:nvSpPr>
            <p:cNvPr id="57378" name="Line 34"/>
            <p:cNvSpPr>
              <a:spLocks noChangeShapeType="1"/>
            </p:cNvSpPr>
            <p:nvPr/>
          </p:nvSpPr>
          <p:spPr bwMode="auto">
            <a:xfrm flipH="1" flipV="1">
              <a:off x="1296" y="2084"/>
              <a:ext cx="67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08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379" name="Line 35"/>
            <p:cNvSpPr>
              <a:spLocks noChangeShapeType="1"/>
            </p:cNvSpPr>
            <p:nvPr/>
          </p:nvSpPr>
          <p:spPr bwMode="auto">
            <a:xfrm flipV="1">
              <a:off x="2472" y="167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08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380" name="Line 36"/>
            <p:cNvSpPr>
              <a:spLocks noChangeShapeType="1"/>
            </p:cNvSpPr>
            <p:nvPr/>
          </p:nvSpPr>
          <p:spPr bwMode="auto">
            <a:xfrm>
              <a:off x="3552" y="2160"/>
              <a:ext cx="38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08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1676400" y="1295400"/>
            <a:ext cx="6464300" cy="3090862"/>
            <a:chOff x="1056" y="1125"/>
            <a:chExt cx="4072" cy="1947"/>
          </a:xfrm>
        </p:grpSpPr>
        <p:sp>
          <p:nvSpPr>
            <p:cNvPr id="57381" name="Oval 37"/>
            <p:cNvSpPr>
              <a:spLocks noChangeArrowheads="1"/>
            </p:cNvSpPr>
            <p:nvPr/>
          </p:nvSpPr>
          <p:spPr bwMode="auto">
            <a:xfrm>
              <a:off x="1056" y="1296"/>
              <a:ext cx="48" cy="4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8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382" name="Oval 38"/>
            <p:cNvSpPr>
              <a:spLocks noChangeArrowheads="1"/>
            </p:cNvSpPr>
            <p:nvPr/>
          </p:nvSpPr>
          <p:spPr bwMode="auto">
            <a:xfrm>
              <a:off x="1200" y="2784"/>
              <a:ext cx="48" cy="4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8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383" name="Oval 39"/>
            <p:cNvSpPr>
              <a:spLocks noChangeArrowheads="1"/>
            </p:cNvSpPr>
            <p:nvPr/>
          </p:nvSpPr>
          <p:spPr bwMode="auto">
            <a:xfrm>
              <a:off x="4272" y="3024"/>
              <a:ext cx="48" cy="4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8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384" name="Oval 40"/>
            <p:cNvSpPr>
              <a:spLocks noChangeArrowheads="1"/>
            </p:cNvSpPr>
            <p:nvPr/>
          </p:nvSpPr>
          <p:spPr bwMode="auto">
            <a:xfrm>
              <a:off x="3840" y="1344"/>
              <a:ext cx="48" cy="4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8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385" name="Text Box 41"/>
            <p:cNvSpPr txBox="1">
              <a:spLocks noChangeArrowheads="1"/>
            </p:cNvSpPr>
            <p:nvPr/>
          </p:nvSpPr>
          <p:spPr bwMode="auto">
            <a:xfrm>
              <a:off x="4454" y="1125"/>
              <a:ext cx="674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Points in</a:t>
              </a:r>
            </a:p>
            <a:p>
              <a:r>
                <a:rPr lang="en-US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the </a:t>
              </a:r>
              <a:r>
                <a:rPr lang="en-US" b="1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RS</a:t>
              </a:r>
            </a:p>
          </p:txBody>
        </p:sp>
        <p:sp>
          <p:nvSpPr>
            <p:cNvPr id="57386" name="Line 42"/>
            <p:cNvSpPr>
              <a:spLocks noChangeShapeType="1"/>
            </p:cNvSpPr>
            <p:nvPr/>
          </p:nvSpPr>
          <p:spPr bwMode="auto">
            <a:xfrm flipH="1">
              <a:off x="3936" y="136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08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387" name="Line 43"/>
            <p:cNvSpPr>
              <a:spLocks noChangeShapeType="1"/>
            </p:cNvSpPr>
            <p:nvPr/>
          </p:nvSpPr>
          <p:spPr bwMode="auto">
            <a:xfrm flipH="1">
              <a:off x="4320" y="1488"/>
              <a:ext cx="528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08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667000" y="5867400"/>
            <a:ext cx="6400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Discard set (DS):</a:t>
            </a:r>
            <a:r>
              <a:rPr lang="en-US" sz="16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 Close enough to a centroid to be </a:t>
            </a:r>
            <a:r>
              <a:rPr lang="en-US" sz="1600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summarized</a:t>
            </a:r>
            <a:endParaRPr lang="en-US" sz="1600" dirty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Compression set (CS):</a:t>
            </a:r>
            <a:r>
              <a:rPr lang="en-US" sz="16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 Summarized, but not assigned to a cluster</a:t>
            </a:r>
          </a:p>
          <a:p>
            <a:r>
              <a:rPr lang="en-US" sz="16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Retained set (RS):</a:t>
            </a:r>
            <a:r>
              <a:rPr lang="en-US" sz="16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Isolated points</a:t>
            </a:r>
          </a:p>
        </p:txBody>
      </p:sp>
    </p:spTree>
    <p:extLst>
      <p:ext uri="{BB962C8B-B14F-4D97-AF65-F5344CB8AC3E}">
        <p14:creationId xmlns:p14="http://schemas.microsoft.com/office/powerpoint/2010/main" val="427564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Summarizing Sets of Points</a:t>
            </a:r>
            <a:endParaRPr lang="en-US" dirty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7924800" cy="5257801"/>
          </a:xfrm>
        </p:spPr>
        <p:txBody>
          <a:bodyPr/>
          <a:lstStyle/>
          <a:p>
            <a:pPr marL="118872" indent="0">
              <a:buNone/>
            </a:pPr>
            <a:r>
              <a:rPr lang="en-US" b="1" dirty="0" smtClean="0">
                <a:solidFill>
                  <a:srgbClr val="0000FF"/>
                </a:solidFill>
              </a:rPr>
              <a:t>For each cluster, the discard set (DS) is </a:t>
            </a:r>
            <a:r>
              <a:rPr lang="en-US" b="1" u="sng" dirty="0" smtClean="0">
                <a:solidFill>
                  <a:srgbClr val="0000FF"/>
                </a:solidFill>
              </a:rPr>
              <a:t>summarized</a:t>
            </a:r>
            <a:r>
              <a:rPr lang="en-US" b="1" dirty="0" smtClean="0">
                <a:solidFill>
                  <a:srgbClr val="0000FF"/>
                </a:solidFill>
              </a:rPr>
              <a:t> by:</a:t>
            </a:r>
          </a:p>
          <a:p>
            <a:r>
              <a:rPr lang="en-US" dirty="0" smtClean="0"/>
              <a:t>The number of points,</a:t>
            </a:r>
            <a:r>
              <a:rPr lang="en-US" b="1" i="1" dirty="0" smtClean="0">
                <a:solidFill>
                  <a:srgbClr val="FF0066"/>
                </a:solidFill>
              </a:rPr>
              <a:t> N</a:t>
            </a:r>
          </a:p>
          <a:p>
            <a:r>
              <a:rPr lang="en-US" dirty="0" smtClean="0"/>
              <a:t>The vector </a:t>
            </a:r>
            <a:r>
              <a:rPr lang="en-US" b="1" i="1" dirty="0" smtClean="0">
                <a:solidFill>
                  <a:srgbClr val="FF0066"/>
                </a:solidFill>
              </a:rPr>
              <a:t>SUM</a:t>
            </a:r>
            <a:r>
              <a:rPr lang="en-US" dirty="0" smtClean="0"/>
              <a:t>, whose </a:t>
            </a:r>
            <a:r>
              <a:rPr lang="en-US" i="1" dirty="0" err="1" smtClean="0"/>
              <a:t>i</a:t>
            </a:r>
            <a:r>
              <a:rPr lang="en-US" baseline="30000" dirty="0" err="1" smtClean="0"/>
              <a:t>th</a:t>
            </a:r>
            <a:r>
              <a:rPr lang="en-US" dirty="0" smtClean="0"/>
              <a:t> component is the sum of the coordinates of the points in the </a:t>
            </a:r>
            <a:r>
              <a:rPr lang="en-US" i="1" dirty="0" err="1" smtClean="0"/>
              <a:t>i</a:t>
            </a:r>
            <a:r>
              <a:rPr lang="en-US" baseline="30000" dirty="0" err="1" smtClean="0"/>
              <a:t>th</a:t>
            </a:r>
            <a:r>
              <a:rPr lang="en-US" dirty="0" smtClean="0"/>
              <a:t> dimension</a:t>
            </a:r>
          </a:p>
          <a:p>
            <a:r>
              <a:rPr lang="en-US" dirty="0" smtClean="0"/>
              <a:t>The vector </a:t>
            </a:r>
            <a:r>
              <a:rPr lang="en-US" b="1" i="1" dirty="0" smtClean="0">
                <a:solidFill>
                  <a:srgbClr val="FF0066"/>
                </a:solidFill>
              </a:rPr>
              <a:t>SUMSQ</a:t>
            </a:r>
            <a:r>
              <a:rPr lang="en-US" dirty="0" smtClean="0"/>
              <a:t>: </a:t>
            </a:r>
            <a:r>
              <a:rPr lang="en-US" i="1" dirty="0" err="1" smtClean="0"/>
              <a:t>i</a:t>
            </a:r>
            <a:r>
              <a:rPr lang="en-US" baseline="30000" dirty="0" err="1" smtClean="0"/>
              <a:t>th</a:t>
            </a:r>
            <a:r>
              <a:rPr lang="en-US" dirty="0" smtClean="0"/>
              <a:t> component = sum of squares of coordinates in </a:t>
            </a:r>
            <a:r>
              <a:rPr lang="en-US" i="1" dirty="0" err="1" smtClean="0"/>
              <a:t>i</a:t>
            </a:r>
            <a:r>
              <a:rPr lang="en-US" baseline="30000" dirty="0" err="1" smtClean="0"/>
              <a:t>th</a:t>
            </a:r>
            <a:r>
              <a:rPr lang="en-US" dirty="0" smtClean="0"/>
              <a:t> dimension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B7EA-002B-4067-950B-AC4932BA8F44}" type="slidenum">
              <a:rPr lang="en-US" smtClean="0"/>
              <a:pPr/>
              <a:t>72</a:t>
            </a:fld>
            <a:endParaRPr lang="en-US"/>
          </a:p>
        </p:txBody>
      </p:sp>
      <p:grpSp>
        <p:nvGrpSpPr>
          <p:cNvPr id="7" name="Group 44"/>
          <p:cNvGrpSpPr>
            <a:grpSpLocks/>
          </p:cNvGrpSpPr>
          <p:nvPr/>
        </p:nvGrpSpPr>
        <p:grpSpPr bwMode="auto">
          <a:xfrm>
            <a:off x="4571999" y="5346967"/>
            <a:ext cx="4572001" cy="1395413"/>
            <a:chOff x="914" y="2736"/>
            <a:chExt cx="2880" cy="879"/>
          </a:xfrm>
        </p:grpSpPr>
        <p:sp>
          <p:nvSpPr>
            <p:cNvPr id="8" name="Oval 3"/>
            <p:cNvSpPr>
              <a:spLocks noChangeArrowheads="1"/>
            </p:cNvSpPr>
            <p:nvPr/>
          </p:nvSpPr>
          <p:spPr bwMode="auto">
            <a:xfrm>
              <a:off x="1680" y="2736"/>
              <a:ext cx="1680" cy="624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8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914" y="3208"/>
              <a:ext cx="2304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A cluster.  </a:t>
              </a:r>
              <a:r>
                <a:rPr lang="en-US" dirty="0" smtClean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/>
              </a:r>
              <a:br>
                <a:rPr lang="en-US" dirty="0" smtClean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dirty="0" smtClean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All its points are </a:t>
              </a:r>
              <a:r>
                <a:rPr lang="en-US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in the </a:t>
              </a:r>
              <a:r>
                <a:rPr lang="en-US" b="1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DS</a:t>
              </a:r>
              <a:r>
                <a:rPr lang="en-US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.</a:t>
              </a:r>
            </a:p>
          </p:txBody>
        </p:sp>
        <p:grpSp>
          <p:nvGrpSpPr>
            <p:cNvPr id="10" name="Group 7"/>
            <p:cNvGrpSpPr>
              <a:grpSpLocks/>
            </p:cNvGrpSpPr>
            <p:nvPr/>
          </p:nvGrpSpPr>
          <p:grpSpPr bwMode="auto">
            <a:xfrm>
              <a:off x="2448" y="2928"/>
              <a:ext cx="192" cy="192"/>
              <a:chOff x="2448" y="2928"/>
              <a:chExt cx="192" cy="192"/>
            </a:xfrm>
          </p:grpSpPr>
          <p:sp>
            <p:nvSpPr>
              <p:cNvPr id="13" name="Line 5"/>
              <p:cNvSpPr>
                <a:spLocks noChangeShapeType="1"/>
              </p:cNvSpPr>
              <p:nvPr/>
            </p:nvSpPr>
            <p:spPr bwMode="auto">
              <a:xfrm>
                <a:off x="2544" y="292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" name="Line 6"/>
              <p:cNvSpPr>
                <a:spLocks noChangeShapeType="1"/>
              </p:cNvSpPr>
              <p:nvPr/>
            </p:nvSpPr>
            <p:spPr bwMode="auto">
              <a:xfrm>
                <a:off x="2448" y="302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1" name="Text Box 17"/>
            <p:cNvSpPr txBox="1">
              <a:spLocks noChangeArrowheads="1"/>
            </p:cNvSpPr>
            <p:nvPr/>
          </p:nvSpPr>
          <p:spPr bwMode="auto">
            <a:xfrm>
              <a:off x="2870" y="3311"/>
              <a:ext cx="92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The centroid</a:t>
              </a:r>
            </a:p>
          </p:txBody>
        </p:sp>
        <p:sp>
          <p:nvSpPr>
            <p:cNvPr id="12" name="Line 18"/>
            <p:cNvSpPr>
              <a:spLocks noChangeShapeType="1"/>
            </p:cNvSpPr>
            <p:nvPr/>
          </p:nvSpPr>
          <p:spPr bwMode="auto">
            <a:xfrm flipH="1" flipV="1">
              <a:off x="2564" y="3072"/>
              <a:ext cx="76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08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367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534400" cy="987552"/>
          </a:xfrm>
        </p:spPr>
        <p:txBody>
          <a:bodyPr>
            <a:normAutofit/>
          </a:bodyPr>
          <a:lstStyle/>
          <a:p>
            <a:r>
              <a:rPr lang="en-US" dirty="0"/>
              <a:t>Summarizing </a:t>
            </a:r>
            <a:r>
              <a:rPr lang="en-US" dirty="0" smtClean="0"/>
              <a:t>Points: Comments</a:t>
            </a:r>
            <a:endParaRPr lang="en-US" dirty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1"/>
            <a:ext cx="8229600" cy="4724400"/>
          </a:xfrm>
        </p:spPr>
        <p:txBody>
          <a:bodyPr>
            <a:normAutofit/>
          </a:bodyPr>
          <a:lstStyle/>
          <a:p>
            <a:r>
              <a:rPr lang="en-US" b="1" dirty="0"/>
              <a:t>2</a:t>
            </a:r>
            <a:r>
              <a:rPr lang="en-US" b="1" i="1" dirty="0"/>
              <a:t>d </a:t>
            </a:r>
            <a:r>
              <a:rPr lang="en-US" b="1" dirty="0"/>
              <a:t>+ 1</a:t>
            </a:r>
            <a:r>
              <a:rPr lang="en-US" dirty="0"/>
              <a:t> values represent any </a:t>
            </a:r>
            <a:r>
              <a:rPr lang="en-US" dirty="0" smtClean="0"/>
              <a:t>size cluster</a:t>
            </a:r>
            <a:endParaRPr lang="en-US" dirty="0"/>
          </a:p>
          <a:p>
            <a:pPr lvl="1"/>
            <a:r>
              <a:rPr lang="en-US" b="1" i="1" dirty="0"/>
              <a:t>d</a:t>
            </a:r>
            <a:r>
              <a:rPr lang="en-US" dirty="0"/>
              <a:t>  = number of </a:t>
            </a:r>
            <a:r>
              <a:rPr lang="en-US" dirty="0" smtClean="0"/>
              <a:t>dimensions</a:t>
            </a:r>
            <a:endParaRPr lang="en-US" dirty="0"/>
          </a:p>
          <a:p>
            <a:r>
              <a:rPr lang="en-US" dirty="0" smtClean="0"/>
              <a:t>Average </a:t>
            </a:r>
            <a:r>
              <a:rPr lang="en-US" dirty="0"/>
              <a:t>in </a:t>
            </a:r>
            <a:r>
              <a:rPr lang="en-US" b="1" dirty="0"/>
              <a:t>each dimension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FF0066"/>
                </a:solidFill>
              </a:rPr>
              <a:t>the centroid</a:t>
            </a:r>
            <a:r>
              <a:rPr lang="en-US" dirty="0" smtClean="0"/>
              <a:t>) </a:t>
            </a:r>
            <a:br>
              <a:rPr lang="en-US" dirty="0" smtClean="0"/>
            </a:br>
            <a:r>
              <a:rPr lang="en-US" dirty="0" smtClean="0"/>
              <a:t>can </a:t>
            </a:r>
            <a:r>
              <a:rPr lang="en-US" dirty="0"/>
              <a:t>be calculated </a:t>
            </a:r>
            <a:r>
              <a:rPr lang="en-US" dirty="0" smtClean="0"/>
              <a:t>as </a:t>
            </a:r>
            <a:r>
              <a:rPr lang="en-US" b="1" dirty="0" err="1"/>
              <a:t>SUM</a:t>
            </a:r>
            <a:r>
              <a:rPr lang="en-US" b="1" i="1" baseline="-25000" dirty="0" err="1"/>
              <a:t>i</a:t>
            </a:r>
            <a:r>
              <a:rPr lang="en-US" b="1" baseline="-25000" dirty="0"/>
              <a:t> </a:t>
            </a:r>
            <a:r>
              <a:rPr lang="en-US" b="1" dirty="0" smtClean="0"/>
              <a:t>/ </a:t>
            </a:r>
            <a:r>
              <a:rPr lang="en-US" b="1" i="1" dirty="0" smtClean="0"/>
              <a:t>N</a:t>
            </a:r>
            <a:endParaRPr lang="en-US" b="1" dirty="0"/>
          </a:p>
          <a:p>
            <a:pPr lvl="1"/>
            <a:r>
              <a:rPr lang="en-US" b="1" dirty="0" err="1"/>
              <a:t>SUM</a:t>
            </a:r>
            <a:r>
              <a:rPr lang="en-US" b="1" i="1" baseline="-25000" dirty="0" err="1"/>
              <a:t>i</a:t>
            </a:r>
            <a:r>
              <a:rPr lang="en-US" dirty="0"/>
              <a:t> = </a:t>
            </a:r>
            <a:r>
              <a:rPr lang="en-US" i="1" dirty="0" err="1" smtClean="0"/>
              <a:t>i</a:t>
            </a:r>
            <a:r>
              <a:rPr lang="en-US" baseline="30000" dirty="0" err="1" smtClean="0"/>
              <a:t>th</a:t>
            </a:r>
            <a:r>
              <a:rPr lang="en-US" dirty="0" smtClean="0"/>
              <a:t> </a:t>
            </a:r>
            <a:r>
              <a:rPr lang="en-US" dirty="0"/>
              <a:t>component of </a:t>
            </a:r>
            <a:r>
              <a:rPr lang="en-US" dirty="0" smtClean="0"/>
              <a:t>SUM</a:t>
            </a:r>
          </a:p>
          <a:p>
            <a:r>
              <a:rPr lang="en-US" dirty="0" smtClean="0"/>
              <a:t>Variance of a cluster’s discard set in dimension </a:t>
            </a:r>
            <a:r>
              <a:rPr lang="en-US" i="1" dirty="0" err="1" smtClean="0"/>
              <a:t>i</a:t>
            </a:r>
            <a:r>
              <a:rPr lang="en-US" dirty="0" smtClean="0"/>
              <a:t> is: </a:t>
            </a:r>
            <a:r>
              <a:rPr lang="en-US" b="1" dirty="0" smtClean="0"/>
              <a:t>(</a:t>
            </a:r>
            <a:r>
              <a:rPr lang="en-US" b="1" dirty="0" err="1" smtClean="0"/>
              <a:t>SUMSQ</a:t>
            </a:r>
            <a:r>
              <a:rPr lang="en-US" b="1" i="1" baseline="-25000" dirty="0" err="1" smtClean="0"/>
              <a:t>i</a:t>
            </a:r>
            <a:r>
              <a:rPr lang="en-US" b="1" dirty="0" smtClean="0"/>
              <a:t> / </a:t>
            </a:r>
            <a:r>
              <a:rPr lang="en-US" b="1" i="1" dirty="0" smtClean="0"/>
              <a:t>N</a:t>
            </a:r>
            <a:r>
              <a:rPr lang="en-US" b="1" dirty="0" smtClean="0"/>
              <a:t>) – (</a:t>
            </a:r>
            <a:r>
              <a:rPr lang="en-US" b="1" dirty="0" err="1" smtClean="0"/>
              <a:t>SUM</a:t>
            </a:r>
            <a:r>
              <a:rPr lang="en-US" b="1" i="1" baseline="-25000" dirty="0" err="1" smtClean="0"/>
              <a:t>i</a:t>
            </a:r>
            <a:r>
              <a:rPr lang="en-US" b="1" dirty="0" smtClean="0"/>
              <a:t> / </a:t>
            </a:r>
            <a:r>
              <a:rPr lang="en-US" b="1" i="1" dirty="0" smtClean="0"/>
              <a:t>N</a:t>
            </a:r>
            <a:r>
              <a:rPr lang="en-US" b="1" dirty="0" smtClean="0"/>
              <a:t>)</a:t>
            </a:r>
            <a:r>
              <a:rPr lang="en-US" b="1" baseline="30000" dirty="0" smtClean="0"/>
              <a:t>2</a:t>
            </a:r>
          </a:p>
          <a:p>
            <a:pPr lvl="1"/>
            <a:r>
              <a:rPr lang="en-US" dirty="0" smtClean="0"/>
              <a:t>And standard deviation is the square root of that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Next step: Actual clustering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DD862-7709-415E-8F55-1D67C15AD446}" type="slidenum">
              <a:rPr lang="en-US"/>
              <a:pPr/>
              <a:t>73</a:t>
            </a:fld>
            <a:endParaRPr lang="en-US"/>
          </a:p>
        </p:txBody>
      </p:sp>
      <p:sp>
        <p:nvSpPr>
          <p:cNvPr id="7" name="Oval 3"/>
          <p:cNvSpPr>
            <a:spLocks noChangeArrowheads="1"/>
          </p:cNvSpPr>
          <p:nvPr/>
        </p:nvSpPr>
        <p:spPr bwMode="auto">
          <a:xfrm>
            <a:off x="6400799" y="5715000"/>
            <a:ext cx="2667001" cy="9906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7772400" y="6019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7620000" y="6172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5985408"/>
            <a:ext cx="59435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Note:</a:t>
            </a:r>
            <a:r>
              <a:rPr lang="en-US" sz="1400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Dropping the “axis-aligned” clusters assumption would require storing full covariance matrix to summarize the cluster. So, instead of </a:t>
            </a:r>
            <a:r>
              <a:rPr lang="en-US" sz="1400" b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SUMSQ</a:t>
            </a:r>
            <a:r>
              <a:rPr lang="en-US" sz="1400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being a </a:t>
            </a:r>
            <a:r>
              <a:rPr lang="en-US" sz="1400" b="1" i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1400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-dim vector, it would be a </a:t>
            </a:r>
            <a:r>
              <a:rPr lang="en-US" sz="1400" b="1" i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1400" b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b="1" i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x d</a:t>
            </a:r>
            <a:r>
              <a:rPr lang="en-US" sz="1400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matrix, which is too big! </a:t>
            </a:r>
          </a:p>
        </p:txBody>
      </p:sp>
    </p:spTree>
    <p:extLst>
      <p:ext uri="{BB962C8B-B14F-4D97-AF65-F5344CB8AC3E}">
        <p14:creationId xmlns:p14="http://schemas.microsoft.com/office/powerpoint/2010/main" val="198620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323786"/>
            <a:ext cx="7358126" cy="5857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4362" y="1347469"/>
            <a:ext cx="811085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Steps</a:t>
            </a:r>
            <a:r>
              <a:rPr sz="3200" b="1" spc="-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3-5)</a:t>
            </a:r>
            <a:r>
              <a:rPr sz="3200" b="1" spc="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D50092"/>
                </a:solidFill>
                <a:latin typeface="Calibri"/>
                <a:cs typeface="Calibri"/>
              </a:rPr>
              <a:t>Processing</a:t>
            </a:r>
            <a:r>
              <a:rPr sz="3200" b="1" spc="-145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D50092"/>
                </a:solidFill>
                <a:latin typeface="Calibri"/>
                <a:cs typeface="Calibri"/>
              </a:rPr>
              <a:t>“Memory-Load”</a:t>
            </a:r>
            <a:r>
              <a:rPr sz="3200" b="1" spc="-90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D50092"/>
                </a:solidFill>
                <a:latin typeface="Calibri"/>
                <a:cs typeface="Calibri"/>
              </a:rPr>
              <a:t>of </a:t>
            </a:r>
            <a:r>
              <a:rPr sz="3200" b="1" spc="-10" dirty="0">
                <a:solidFill>
                  <a:srgbClr val="D50092"/>
                </a:solidFill>
                <a:latin typeface="Calibri"/>
                <a:cs typeface="Calibri"/>
              </a:rPr>
              <a:t>points: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8533" y="6011155"/>
            <a:ext cx="6158230" cy="86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550" b="1" dirty="0">
                <a:solidFill>
                  <a:srgbClr val="008000"/>
                </a:solidFill>
                <a:latin typeface="Arial"/>
                <a:cs typeface="Arial"/>
              </a:rPr>
              <a:t>Discard</a:t>
            </a:r>
            <a:r>
              <a:rPr sz="1550" b="1" spc="114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b="1" dirty="0">
                <a:solidFill>
                  <a:srgbClr val="008000"/>
                </a:solidFill>
                <a:latin typeface="Arial"/>
                <a:cs typeface="Arial"/>
              </a:rPr>
              <a:t>set</a:t>
            </a:r>
            <a:r>
              <a:rPr sz="1550" b="1" spc="3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b="1" dirty="0">
                <a:solidFill>
                  <a:srgbClr val="008000"/>
                </a:solidFill>
                <a:latin typeface="Arial"/>
                <a:cs typeface="Arial"/>
              </a:rPr>
              <a:t>(DS):</a:t>
            </a:r>
            <a:r>
              <a:rPr sz="1550" b="1" spc="85" dirty="0">
                <a:solidFill>
                  <a:srgbClr val="008000"/>
                </a:solidFill>
                <a:latin typeface="Arial"/>
                <a:cs typeface="Arial"/>
              </a:rPr>
              <a:t>  </a:t>
            </a:r>
            <a:r>
              <a:rPr sz="1550" dirty="0">
                <a:solidFill>
                  <a:srgbClr val="008000"/>
                </a:solidFill>
                <a:latin typeface="Arial"/>
                <a:cs typeface="Arial"/>
              </a:rPr>
              <a:t>Close</a:t>
            </a:r>
            <a:r>
              <a:rPr sz="1550" spc="5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008000"/>
                </a:solidFill>
                <a:latin typeface="Arial"/>
                <a:cs typeface="Arial"/>
              </a:rPr>
              <a:t>enough</a:t>
            </a:r>
            <a:r>
              <a:rPr sz="1550" spc="21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008000"/>
                </a:solidFill>
                <a:latin typeface="Arial"/>
                <a:cs typeface="Arial"/>
              </a:rPr>
              <a:t>to</a:t>
            </a:r>
            <a:r>
              <a:rPr sz="1550" spc="5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008000"/>
                </a:solidFill>
                <a:latin typeface="Arial"/>
                <a:cs typeface="Arial"/>
              </a:rPr>
              <a:t>a</a:t>
            </a:r>
            <a:r>
              <a:rPr sz="1550" spc="5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008000"/>
                </a:solidFill>
                <a:latin typeface="Arial"/>
                <a:cs typeface="Arial"/>
              </a:rPr>
              <a:t>centroid</a:t>
            </a:r>
            <a:r>
              <a:rPr sz="1550" spc="6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008000"/>
                </a:solidFill>
                <a:latin typeface="Arial"/>
                <a:cs typeface="Arial"/>
              </a:rPr>
              <a:t>to</a:t>
            </a:r>
            <a:r>
              <a:rPr sz="1550" spc="5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008000"/>
                </a:solidFill>
                <a:latin typeface="Arial"/>
                <a:cs typeface="Arial"/>
              </a:rPr>
              <a:t>be</a:t>
            </a:r>
            <a:r>
              <a:rPr sz="1550" spc="5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008000"/>
                </a:solidFill>
                <a:latin typeface="Arial"/>
                <a:cs typeface="Arial"/>
              </a:rPr>
              <a:t>summarized.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  <a:tabLst>
                <a:tab pos="2320290" algn="l"/>
              </a:tabLst>
            </a:pPr>
            <a:r>
              <a:rPr sz="1550" b="1" dirty="0">
                <a:solidFill>
                  <a:srgbClr val="008000"/>
                </a:solidFill>
                <a:latin typeface="Arial"/>
                <a:cs typeface="Arial"/>
              </a:rPr>
              <a:t>Compression</a:t>
            </a:r>
            <a:r>
              <a:rPr sz="1550" b="1" spc="204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b="1" dirty="0">
                <a:solidFill>
                  <a:srgbClr val="008000"/>
                </a:solidFill>
                <a:latin typeface="Arial"/>
                <a:cs typeface="Arial"/>
              </a:rPr>
              <a:t>set</a:t>
            </a:r>
            <a:r>
              <a:rPr sz="1550" b="1" spc="10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b="1" spc="-10" dirty="0">
                <a:solidFill>
                  <a:srgbClr val="008000"/>
                </a:solidFill>
                <a:latin typeface="Arial"/>
                <a:cs typeface="Arial"/>
              </a:rPr>
              <a:t>(CS):</a:t>
            </a:r>
            <a:r>
              <a:rPr sz="1550" b="1" dirty="0">
                <a:solidFill>
                  <a:srgbClr val="008000"/>
                </a:solidFill>
                <a:latin typeface="Arial"/>
                <a:cs typeface="Arial"/>
              </a:rPr>
              <a:t>	</a:t>
            </a:r>
            <a:r>
              <a:rPr sz="1550" dirty="0">
                <a:solidFill>
                  <a:srgbClr val="008000"/>
                </a:solidFill>
                <a:latin typeface="Arial"/>
                <a:cs typeface="Arial"/>
              </a:rPr>
              <a:t>Summarized,</a:t>
            </a:r>
            <a:r>
              <a:rPr sz="1550" spc="36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008000"/>
                </a:solidFill>
                <a:latin typeface="Arial"/>
                <a:cs typeface="Arial"/>
              </a:rPr>
              <a:t>but</a:t>
            </a:r>
            <a:r>
              <a:rPr sz="1550" spc="8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008000"/>
                </a:solidFill>
                <a:latin typeface="Arial"/>
                <a:cs typeface="Arial"/>
              </a:rPr>
              <a:t>not</a:t>
            </a:r>
            <a:r>
              <a:rPr sz="1550" spc="8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008000"/>
                </a:solidFill>
                <a:latin typeface="Arial"/>
                <a:cs typeface="Arial"/>
              </a:rPr>
              <a:t>assigned</a:t>
            </a:r>
            <a:r>
              <a:rPr sz="1550" spc="2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008000"/>
                </a:solidFill>
                <a:latin typeface="Arial"/>
                <a:cs typeface="Arial"/>
              </a:rPr>
              <a:t>to</a:t>
            </a:r>
            <a:r>
              <a:rPr sz="1550" spc="1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008000"/>
                </a:solidFill>
                <a:latin typeface="Arial"/>
                <a:cs typeface="Arial"/>
              </a:rPr>
              <a:t>a</a:t>
            </a:r>
            <a:r>
              <a:rPr sz="1550" spc="2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008000"/>
                </a:solidFill>
                <a:latin typeface="Arial"/>
                <a:cs typeface="Arial"/>
              </a:rPr>
              <a:t>cluster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b="1" dirty="0">
                <a:solidFill>
                  <a:srgbClr val="008000"/>
                </a:solidFill>
                <a:latin typeface="Arial"/>
                <a:cs typeface="Arial"/>
              </a:rPr>
              <a:t>Retained</a:t>
            </a:r>
            <a:r>
              <a:rPr sz="1550" b="1" spc="17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b="1" dirty="0">
                <a:solidFill>
                  <a:srgbClr val="008000"/>
                </a:solidFill>
                <a:latin typeface="Arial"/>
                <a:cs typeface="Arial"/>
              </a:rPr>
              <a:t>set</a:t>
            </a:r>
            <a:r>
              <a:rPr sz="1550" b="1" spc="8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b="1" dirty="0">
                <a:solidFill>
                  <a:srgbClr val="008000"/>
                </a:solidFill>
                <a:latin typeface="Arial"/>
                <a:cs typeface="Arial"/>
              </a:rPr>
              <a:t>(RS):</a:t>
            </a:r>
            <a:r>
              <a:rPr sz="1550" b="1" spc="19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008000"/>
                </a:solidFill>
                <a:latin typeface="Arial"/>
                <a:cs typeface="Arial"/>
              </a:rPr>
              <a:t>Isolated</a:t>
            </a:r>
            <a:r>
              <a:rPr sz="1550" spc="2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008000"/>
                </a:solidFill>
                <a:latin typeface="Arial"/>
                <a:cs typeface="Arial"/>
              </a:rPr>
              <a:t>points</a:t>
            </a:r>
            <a:endParaRPr sz="15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r>
              <a:rPr spc="-25" dirty="0"/>
              <a:t>53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4362" y="1833880"/>
            <a:ext cx="8351520" cy="3930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marR="5080" indent="-324485">
              <a:lnSpc>
                <a:spcPct val="100699"/>
              </a:lnSpc>
              <a:spcBef>
                <a:spcPts val="100"/>
              </a:spcBef>
              <a:buClr>
                <a:srgbClr val="EFAC00"/>
              </a:buClr>
              <a:buSzPct val="79687"/>
              <a:buFont typeface="Cambria"/>
              <a:buChar char="◾"/>
              <a:tabLst>
                <a:tab pos="336550" algn="l"/>
              </a:tabLst>
            </a:pP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Step</a:t>
            </a:r>
            <a:r>
              <a:rPr sz="3200" b="1" spc="-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3)</a:t>
            </a:r>
            <a:r>
              <a:rPr sz="3200" b="1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Find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those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points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that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are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“</a:t>
            </a:r>
            <a:r>
              <a:rPr sz="3200" b="1" spc="-10" dirty="0">
                <a:solidFill>
                  <a:srgbClr val="FF0066"/>
                </a:solidFill>
                <a:latin typeface="Calibri"/>
                <a:cs typeface="Calibri"/>
              </a:rPr>
              <a:t>sufficiently </a:t>
            </a:r>
            <a:r>
              <a:rPr sz="3200" b="1" dirty="0">
                <a:solidFill>
                  <a:srgbClr val="FF0066"/>
                </a:solidFill>
                <a:latin typeface="Calibri"/>
                <a:cs typeface="Calibri"/>
              </a:rPr>
              <a:t>close</a:t>
            </a:r>
            <a:r>
              <a:rPr sz="3200" dirty="0">
                <a:latin typeface="Calibri"/>
                <a:cs typeface="Calibri"/>
              </a:rPr>
              <a:t>”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cluster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centroid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add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those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points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that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cluster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DS</a:t>
            </a:r>
            <a:endParaRPr sz="3200">
              <a:latin typeface="Calibri"/>
              <a:cs typeface="Calibri"/>
            </a:endParaRPr>
          </a:p>
          <a:p>
            <a:pPr marL="631190" marR="1211580" lvl="1" indent="-275590">
              <a:lnSpc>
                <a:spcPct val="102400"/>
              </a:lnSpc>
              <a:spcBef>
                <a:spcPts val="660"/>
              </a:spcBef>
              <a:buClr>
                <a:srgbClr val="5FB5CC"/>
              </a:buClr>
              <a:buFont typeface="Wingdings"/>
              <a:buChar char=""/>
              <a:tabLst>
                <a:tab pos="632460" algn="l"/>
              </a:tabLst>
            </a:pPr>
            <a:r>
              <a:rPr sz="2750" dirty="0">
                <a:latin typeface="Calibri"/>
                <a:cs typeface="Calibri"/>
              </a:rPr>
              <a:t>These</a:t>
            </a:r>
            <a:r>
              <a:rPr sz="2750" spc="12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points</a:t>
            </a:r>
            <a:r>
              <a:rPr sz="2750" spc="12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are</a:t>
            </a:r>
            <a:r>
              <a:rPr sz="2750" spc="-8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so</a:t>
            </a:r>
            <a:r>
              <a:rPr sz="2750" spc="4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close</a:t>
            </a:r>
            <a:r>
              <a:rPr sz="2750" spc="5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to</a:t>
            </a:r>
            <a:r>
              <a:rPr sz="2750" spc="-2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the</a:t>
            </a:r>
            <a:r>
              <a:rPr sz="2750" spc="6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centroid</a:t>
            </a:r>
            <a:r>
              <a:rPr sz="2750" spc="125" dirty="0">
                <a:latin typeface="Calibri"/>
                <a:cs typeface="Calibri"/>
              </a:rPr>
              <a:t> </a:t>
            </a:r>
            <a:r>
              <a:rPr sz="2750" spc="-20" dirty="0">
                <a:latin typeface="Calibri"/>
                <a:cs typeface="Calibri"/>
              </a:rPr>
              <a:t>that 	</a:t>
            </a:r>
            <a:r>
              <a:rPr sz="2750" dirty="0">
                <a:latin typeface="Calibri"/>
                <a:cs typeface="Calibri"/>
              </a:rPr>
              <a:t>they</a:t>
            </a:r>
            <a:r>
              <a:rPr sz="2750" spc="10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can</a:t>
            </a:r>
            <a:r>
              <a:rPr sz="2750" spc="-9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be</a:t>
            </a:r>
            <a:r>
              <a:rPr sz="2750" spc="5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summarized</a:t>
            </a:r>
            <a:r>
              <a:rPr sz="2750" spc="12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and</a:t>
            </a:r>
            <a:r>
              <a:rPr sz="2750" spc="-2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then</a:t>
            </a:r>
            <a:r>
              <a:rPr sz="2750" spc="125" dirty="0">
                <a:latin typeface="Calibri"/>
                <a:cs typeface="Calibri"/>
              </a:rPr>
              <a:t> </a:t>
            </a:r>
            <a:r>
              <a:rPr sz="2750" spc="-10" dirty="0">
                <a:latin typeface="Calibri"/>
                <a:cs typeface="Calibri"/>
              </a:rPr>
              <a:t>discarded</a:t>
            </a:r>
            <a:endParaRPr sz="2750">
              <a:latin typeface="Calibri"/>
              <a:cs typeface="Calibri"/>
            </a:endParaRPr>
          </a:p>
          <a:p>
            <a:pPr marL="336550" marR="103505" indent="-324485">
              <a:lnSpc>
                <a:spcPts val="3829"/>
              </a:lnSpc>
              <a:spcBef>
                <a:spcPts val="70"/>
              </a:spcBef>
              <a:buClr>
                <a:srgbClr val="EFAC00"/>
              </a:buClr>
              <a:buSzPct val="79687"/>
              <a:buFont typeface="Cambria"/>
              <a:buChar char="◾"/>
              <a:tabLst>
                <a:tab pos="336550" algn="l"/>
              </a:tabLst>
            </a:pP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Step</a:t>
            </a:r>
            <a:r>
              <a:rPr sz="3200" b="1" spc="-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4)</a:t>
            </a:r>
            <a:r>
              <a:rPr sz="3200" b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Use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any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in-memory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clustering</a:t>
            </a:r>
            <a:r>
              <a:rPr sz="3200" spc="-2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algorithm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cluster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remaining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points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old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RS</a:t>
            </a:r>
            <a:endParaRPr sz="3200">
              <a:latin typeface="Calibri"/>
              <a:cs typeface="Calibri"/>
            </a:endParaRPr>
          </a:p>
          <a:p>
            <a:pPr marL="631190" lvl="1" indent="-275590">
              <a:lnSpc>
                <a:spcPct val="100000"/>
              </a:lnSpc>
              <a:spcBef>
                <a:spcPts val="690"/>
              </a:spcBef>
              <a:buClr>
                <a:srgbClr val="5FB5CC"/>
              </a:buClr>
              <a:buFont typeface="Wingdings"/>
              <a:buChar char=""/>
              <a:tabLst>
                <a:tab pos="631190" algn="l"/>
              </a:tabLst>
            </a:pPr>
            <a:r>
              <a:rPr sz="2750" dirty="0">
                <a:latin typeface="Calibri"/>
                <a:cs typeface="Calibri"/>
              </a:rPr>
              <a:t>Clusters</a:t>
            </a:r>
            <a:r>
              <a:rPr sz="2750" spc="8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go</a:t>
            </a:r>
            <a:r>
              <a:rPr sz="2750" spc="2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to</a:t>
            </a:r>
            <a:r>
              <a:rPr sz="2750" spc="-4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the</a:t>
            </a:r>
            <a:r>
              <a:rPr sz="2750" spc="60" dirty="0">
                <a:latin typeface="Calibri"/>
                <a:cs typeface="Calibri"/>
              </a:rPr>
              <a:t> </a:t>
            </a:r>
            <a:r>
              <a:rPr sz="2750" b="1" dirty="0">
                <a:latin typeface="Calibri"/>
                <a:cs typeface="Calibri"/>
              </a:rPr>
              <a:t>CS</a:t>
            </a:r>
            <a:r>
              <a:rPr sz="2750" dirty="0">
                <a:latin typeface="Calibri"/>
                <a:cs typeface="Calibri"/>
              </a:rPr>
              <a:t>;</a:t>
            </a:r>
            <a:r>
              <a:rPr sz="2750" spc="-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outlying</a:t>
            </a:r>
            <a:r>
              <a:rPr sz="2750" spc="17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points</a:t>
            </a:r>
            <a:r>
              <a:rPr sz="2750" spc="3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to</a:t>
            </a:r>
            <a:r>
              <a:rPr sz="2750" spc="2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the</a:t>
            </a:r>
            <a:r>
              <a:rPr sz="2750" spc="85" dirty="0">
                <a:latin typeface="Calibri"/>
                <a:cs typeface="Calibri"/>
              </a:rPr>
              <a:t> </a:t>
            </a:r>
            <a:r>
              <a:rPr sz="2750" b="1" spc="-25" dirty="0">
                <a:latin typeface="Calibri"/>
                <a:cs typeface="Calibri"/>
              </a:rPr>
              <a:t>RS</a:t>
            </a:r>
            <a:endParaRPr sz="27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63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323786"/>
            <a:ext cx="7358126" cy="5857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4362" y="1347469"/>
            <a:ext cx="811085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Steps</a:t>
            </a:r>
            <a:r>
              <a:rPr sz="3200" b="1" spc="-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3-5)</a:t>
            </a:r>
            <a:r>
              <a:rPr sz="3200" b="1" spc="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D50092"/>
                </a:solidFill>
                <a:latin typeface="Calibri"/>
                <a:cs typeface="Calibri"/>
              </a:rPr>
              <a:t>Processing</a:t>
            </a:r>
            <a:r>
              <a:rPr sz="3200" b="1" spc="-145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D50092"/>
                </a:solidFill>
                <a:latin typeface="Calibri"/>
                <a:cs typeface="Calibri"/>
              </a:rPr>
              <a:t>“Memory-Load”</a:t>
            </a:r>
            <a:r>
              <a:rPr sz="3200" b="1" spc="-90" dirty="0">
                <a:solidFill>
                  <a:srgbClr val="D50092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D50092"/>
                </a:solidFill>
                <a:latin typeface="Calibri"/>
                <a:cs typeface="Calibri"/>
              </a:rPr>
              <a:t>of </a:t>
            </a:r>
            <a:r>
              <a:rPr sz="3200" b="1" spc="-10" dirty="0">
                <a:solidFill>
                  <a:srgbClr val="D50092"/>
                </a:solidFill>
                <a:latin typeface="Calibri"/>
                <a:cs typeface="Calibri"/>
              </a:rPr>
              <a:t>points: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8533" y="6011155"/>
            <a:ext cx="6158230" cy="86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550" b="1" dirty="0">
                <a:solidFill>
                  <a:srgbClr val="008000"/>
                </a:solidFill>
                <a:latin typeface="Arial"/>
                <a:cs typeface="Arial"/>
              </a:rPr>
              <a:t>Discard</a:t>
            </a:r>
            <a:r>
              <a:rPr sz="1550" b="1" spc="114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b="1" dirty="0">
                <a:solidFill>
                  <a:srgbClr val="008000"/>
                </a:solidFill>
                <a:latin typeface="Arial"/>
                <a:cs typeface="Arial"/>
              </a:rPr>
              <a:t>set</a:t>
            </a:r>
            <a:r>
              <a:rPr sz="1550" b="1" spc="3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b="1" dirty="0">
                <a:solidFill>
                  <a:srgbClr val="008000"/>
                </a:solidFill>
                <a:latin typeface="Arial"/>
                <a:cs typeface="Arial"/>
              </a:rPr>
              <a:t>(DS):</a:t>
            </a:r>
            <a:r>
              <a:rPr sz="1550" b="1" spc="85" dirty="0">
                <a:solidFill>
                  <a:srgbClr val="008000"/>
                </a:solidFill>
                <a:latin typeface="Arial"/>
                <a:cs typeface="Arial"/>
              </a:rPr>
              <a:t>  </a:t>
            </a:r>
            <a:r>
              <a:rPr sz="1550" dirty="0">
                <a:solidFill>
                  <a:srgbClr val="008000"/>
                </a:solidFill>
                <a:latin typeface="Arial"/>
                <a:cs typeface="Arial"/>
              </a:rPr>
              <a:t>Close</a:t>
            </a:r>
            <a:r>
              <a:rPr sz="1550" spc="5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008000"/>
                </a:solidFill>
                <a:latin typeface="Arial"/>
                <a:cs typeface="Arial"/>
              </a:rPr>
              <a:t>enough</a:t>
            </a:r>
            <a:r>
              <a:rPr sz="1550" spc="21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008000"/>
                </a:solidFill>
                <a:latin typeface="Arial"/>
                <a:cs typeface="Arial"/>
              </a:rPr>
              <a:t>to</a:t>
            </a:r>
            <a:r>
              <a:rPr sz="1550" spc="5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008000"/>
                </a:solidFill>
                <a:latin typeface="Arial"/>
                <a:cs typeface="Arial"/>
              </a:rPr>
              <a:t>a</a:t>
            </a:r>
            <a:r>
              <a:rPr sz="1550" spc="5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008000"/>
                </a:solidFill>
                <a:latin typeface="Arial"/>
                <a:cs typeface="Arial"/>
              </a:rPr>
              <a:t>centroid</a:t>
            </a:r>
            <a:r>
              <a:rPr sz="1550" spc="6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008000"/>
                </a:solidFill>
                <a:latin typeface="Arial"/>
                <a:cs typeface="Arial"/>
              </a:rPr>
              <a:t>to</a:t>
            </a:r>
            <a:r>
              <a:rPr sz="1550" spc="5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008000"/>
                </a:solidFill>
                <a:latin typeface="Arial"/>
                <a:cs typeface="Arial"/>
              </a:rPr>
              <a:t>be</a:t>
            </a:r>
            <a:r>
              <a:rPr sz="1550" spc="5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008000"/>
                </a:solidFill>
                <a:latin typeface="Arial"/>
                <a:cs typeface="Arial"/>
              </a:rPr>
              <a:t>summarized.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  <a:tabLst>
                <a:tab pos="2320290" algn="l"/>
              </a:tabLst>
            </a:pPr>
            <a:r>
              <a:rPr sz="1550" b="1" dirty="0">
                <a:solidFill>
                  <a:srgbClr val="008000"/>
                </a:solidFill>
                <a:latin typeface="Arial"/>
                <a:cs typeface="Arial"/>
              </a:rPr>
              <a:t>Compression</a:t>
            </a:r>
            <a:r>
              <a:rPr sz="1550" b="1" spc="204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b="1" dirty="0">
                <a:solidFill>
                  <a:srgbClr val="008000"/>
                </a:solidFill>
                <a:latin typeface="Arial"/>
                <a:cs typeface="Arial"/>
              </a:rPr>
              <a:t>set</a:t>
            </a:r>
            <a:r>
              <a:rPr sz="1550" b="1" spc="10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b="1" spc="-10" dirty="0">
                <a:solidFill>
                  <a:srgbClr val="008000"/>
                </a:solidFill>
                <a:latin typeface="Arial"/>
                <a:cs typeface="Arial"/>
              </a:rPr>
              <a:t>(CS):</a:t>
            </a:r>
            <a:r>
              <a:rPr sz="1550" b="1" dirty="0">
                <a:solidFill>
                  <a:srgbClr val="008000"/>
                </a:solidFill>
                <a:latin typeface="Arial"/>
                <a:cs typeface="Arial"/>
              </a:rPr>
              <a:t>	</a:t>
            </a:r>
            <a:r>
              <a:rPr sz="1550" dirty="0">
                <a:solidFill>
                  <a:srgbClr val="008000"/>
                </a:solidFill>
                <a:latin typeface="Arial"/>
                <a:cs typeface="Arial"/>
              </a:rPr>
              <a:t>Summarized,</a:t>
            </a:r>
            <a:r>
              <a:rPr sz="1550" spc="36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008000"/>
                </a:solidFill>
                <a:latin typeface="Arial"/>
                <a:cs typeface="Arial"/>
              </a:rPr>
              <a:t>but</a:t>
            </a:r>
            <a:r>
              <a:rPr sz="1550" spc="8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008000"/>
                </a:solidFill>
                <a:latin typeface="Arial"/>
                <a:cs typeface="Arial"/>
              </a:rPr>
              <a:t>not</a:t>
            </a:r>
            <a:r>
              <a:rPr sz="1550" spc="8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008000"/>
                </a:solidFill>
                <a:latin typeface="Arial"/>
                <a:cs typeface="Arial"/>
              </a:rPr>
              <a:t>assigned</a:t>
            </a:r>
            <a:r>
              <a:rPr sz="1550" spc="2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008000"/>
                </a:solidFill>
                <a:latin typeface="Arial"/>
                <a:cs typeface="Arial"/>
              </a:rPr>
              <a:t>to</a:t>
            </a:r>
            <a:r>
              <a:rPr sz="1550" spc="1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008000"/>
                </a:solidFill>
                <a:latin typeface="Arial"/>
                <a:cs typeface="Arial"/>
              </a:rPr>
              <a:t>a</a:t>
            </a:r>
            <a:r>
              <a:rPr sz="1550" spc="2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008000"/>
                </a:solidFill>
                <a:latin typeface="Arial"/>
                <a:cs typeface="Arial"/>
              </a:rPr>
              <a:t>cluster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b="1" dirty="0">
                <a:solidFill>
                  <a:srgbClr val="008000"/>
                </a:solidFill>
                <a:latin typeface="Arial"/>
                <a:cs typeface="Arial"/>
              </a:rPr>
              <a:t>Retained</a:t>
            </a:r>
            <a:r>
              <a:rPr sz="1550" b="1" spc="17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b="1" dirty="0">
                <a:solidFill>
                  <a:srgbClr val="008000"/>
                </a:solidFill>
                <a:latin typeface="Arial"/>
                <a:cs typeface="Arial"/>
              </a:rPr>
              <a:t>set</a:t>
            </a:r>
            <a:r>
              <a:rPr sz="1550" b="1" spc="8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b="1" dirty="0">
                <a:solidFill>
                  <a:srgbClr val="008000"/>
                </a:solidFill>
                <a:latin typeface="Arial"/>
                <a:cs typeface="Arial"/>
              </a:rPr>
              <a:t>(RS):</a:t>
            </a:r>
            <a:r>
              <a:rPr sz="1550" b="1" spc="19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008000"/>
                </a:solidFill>
                <a:latin typeface="Arial"/>
                <a:cs typeface="Arial"/>
              </a:rPr>
              <a:t>Isolated</a:t>
            </a:r>
            <a:r>
              <a:rPr sz="1550" spc="2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008000"/>
                </a:solidFill>
                <a:latin typeface="Arial"/>
                <a:cs typeface="Arial"/>
              </a:rPr>
              <a:t>points</a:t>
            </a:r>
            <a:endParaRPr sz="15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r>
              <a:rPr spc="-25" dirty="0"/>
              <a:t>54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4362" y="1833880"/>
            <a:ext cx="8338184" cy="3865879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36550" marR="37465" indent="-324485">
              <a:lnSpc>
                <a:spcPts val="3829"/>
              </a:lnSpc>
              <a:spcBef>
                <a:spcPts val="265"/>
              </a:spcBef>
              <a:buClr>
                <a:srgbClr val="EFAC00"/>
              </a:buClr>
              <a:buSzPct val="79687"/>
              <a:buFont typeface="Cambria"/>
              <a:buChar char="◾"/>
              <a:tabLst>
                <a:tab pos="336550" algn="l"/>
              </a:tabLst>
            </a:pP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Step</a:t>
            </a:r>
            <a:r>
              <a:rPr sz="3200" b="1" spc="-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5) </a:t>
            </a:r>
            <a:r>
              <a:rPr sz="3200" b="1" dirty="0">
                <a:latin typeface="Calibri"/>
                <a:cs typeface="Calibri"/>
              </a:rPr>
              <a:t>DS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set:</a:t>
            </a:r>
            <a:r>
              <a:rPr sz="3200" b="1" spc="-1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Adjust</a:t>
            </a:r>
            <a:r>
              <a:rPr sz="3200" spc="-15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statistics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clusters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to </a:t>
            </a:r>
            <a:r>
              <a:rPr sz="3200" dirty="0">
                <a:latin typeface="Calibri"/>
                <a:cs typeface="Calibri"/>
              </a:rPr>
              <a:t>account</a:t>
            </a:r>
            <a:r>
              <a:rPr sz="3200" spc="-2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new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points</a:t>
            </a:r>
            <a:endParaRPr sz="3200">
              <a:latin typeface="Calibri"/>
              <a:cs typeface="Calibri"/>
            </a:endParaRPr>
          </a:p>
          <a:p>
            <a:pPr marL="631190" lvl="1" indent="-275590">
              <a:lnSpc>
                <a:spcPct val="100000"/>
              </a:lnSpc>
              <a:spcBef>
                <a:spcPts val="690"/>
              </a:spcBef>
              <a:buClr>
                <a:srgbClr val="5FB5CC"/>
              </a:buClr>
              <a:buFont typeface="Wingdings"/>
              <a:buChar char=""/>
              <a:tabLst>
                <a:tab pos="631190" algn="l"/>
              </a:tabLst>
            </a:pPr>
            <a:r>
              <a:rPr sz="2750" dirty="0">
                <a:latin typeface="Calibri"/>
                <a:cs typeface="Calibri"/>
              </a:rPr>
              <a:t>Add</a:t>
            </a:r>
            <a:r>
              <a:rPr sz="2750" spc="50" dirty="0">
                <a:latin typeface="Calibri"/>
                <a:cs typeface="Calibri"/>
              </a:rPr>
              <a:t> </a:t>
            </a:r>
            <a:r>
              <a:rPr sz="2750" b="1" i="1" dirty="0">
                <a:latin typeface="Calibri"/>
                <a:cs typeface="Calibri"/>
              </a:rPr>
              <a:t>N</a:t>
            </a:r>
            <a:r>
              <a:rPr sz="2750" dirty="0">
                <a:latin typeface="Calibri"/>
                <a:cs typeface="Calibri"/>
              </a:rPr>
              <a:t>s,</a:t>
            </a:r>
            <a:r>
              <a:rPr sz="2750" spc="65" dirty="0">
                <a:latin typeface="Calibri"/>
                <a:cs typeface="Calibri"/>
              </a:rPr>
              <a:t> </a:t>
            </a:r>
            <a:r>
              <a:rPr sz="2750" b="1" i="1" dirty="0">
                <a:latin typeface="Calibri"/>
                <a:cs typeface="Calibri"/>
              </a:rPr>
              <a:t>SUM</a:t>
            </a:r>
            <a:r>
              <a:rPr sz="2750" dirty="0">
                <a:latin typeface="Calibri"/>
                <a:cs typeface="Calibri"/>
              </a:rPr>
              <a:t>s,</a:t>
            </a:r>
            <a:r>
              <a:rPr sz="2750" spc="125" dirty="0">
                <a:latin typeface="Calibri"/>
                <a:cs typeface="Calibri"/>
              </a:rPr>
              <a:t> </a:t>
            </a:r>
            <a:r>
              <a:rPr sz="2750" b="1" i="1" spc="-10" dirty="0">
                <a:latin typeface="Calibri"/>
                <a:cs typeface="Calibri"/>
              </a:rPr>
              <a:t>SUMSQ</a:t>
            </a:r>
            <a:r>
              <a:rPr sz="2750" spc="-10" dirty="0">
                <a:latin typeface="Calibri"/>
                <a:cs typeface="Calibri"/>
              </a:rPr>
              <a:t>s</a:t>
            </a:r>
            <a:endParaRPr sz="2750">
              <a:latin typeface="Calibri"/>
              <a:cs typeface="Calibri"/>
            </a:endParaRPr>
          </a:p>
          <a:p>
            <a:pPr marL="631190" lvl="1" indent="-275590">
              <a:lnSpc>
                <a:spcPct val="100000"/>
              </a:lnSpc>
              <a:spcBef>
                <a:spcPts val="2105"/>
              </a:spcBef>
              <a:buClr>
                <a:srgbClr val="5FB5CC"/>
              </a:buClr>
              <a:buFont typeface="Wingdings"/>
              <a:buChar char=""/>
              <a:tabLst>
                <a:tab pos="631190" algn="l"/>
              </a:tabLst>
            </a:pPr>
            <a:r>
              <a:rPr sz="2750" dirty="0">
                <a:latin typeface="Calibri"/>
                <a:cs typeface="Calibri"/>
              </a:rPr>
              <a:t>Consider</a:t>
            </a:r>
            <a:r>
              <a:rPr sz="2750" spc="12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merging</a:t>
            </a:r>
            <a:r>
              <a:rPr sz="2750" spc="9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compressed</a:t>
            </a:r>
            <a:r>
              <a:rPr sz="2750" spc="9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sets</a:t>
            </a:r>
            <a:r>
              <a:rPr sz="2750" spc="9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in</a:t>
            </a:r>
            <a:r>
              <a:rPr sz="2750" spc="-4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the</a:t>
            </a:r>
            <a:r>
              <a:rPr sz="2750" spc="145" dirty="0">
                <a:latin typeface="Calibri"/>
                <a:cs typeface="Calibri"/>
              </a:rPr>
              <a:t> </a:t>
            </a:r>
            <a:r>
              <a:rPr sz="2750" b="1" spc="-25" dirty="0">
                <a:latin typeface="Calibri"/>
                <a:cs typeface="Calibri"/>
              </a:rPr>
              <a:t>DS</a:t>
            </a:r>
            <a:endParaRPr sz="2750">
              <a:latin typeface="Calibri"/>
              <a:cs typeface="Calibri"/>
            </a:endParaRPr>
          </a:p>
          <a:p>
            <a:pPr marL="336550" marR="5080" indent="-324485">
              <a:lnSpc>
                <a:spcPct val="100699"/>
              </a:lnSpc>
              <a:spcBef>
                <a:spcPts val="1405"/>
              </a:spcBef>
              <a:buClr>
                <a:srgbClr val="EFAC00"/>
              </a:buClr>
              <a:buSzPct val="79687"/>
              <a:buFont typeface="Cambria"/>
              <a:buChar char="◾"/>
              <a:tabLst>
                <a:tab pos="336550" algn="l"/>
              </a:tabLst>
            </a:pP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If</a:t>
            </a:r>
            <a:r>
              <a:rPr sz="3200" b="1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this</a:t>
            </a:r>
            <a:r>
              <a:rPr sz="3200" b="1" spc="-7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is</a:t>
            </a:r>
            <a:r>
              <a:rPr sz="3200" b="1" spc="-7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the</a:t>
            </a:r>
            <a:r>
              <a:rPr sz="3200" b="1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last</a:t>
            </a:r>
            <a:r>
              <a:rPr sz="3200" b="1" spc="-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round</a:t>
            </a:r>
            <a:r>
              <a:rPr sz="3200" dirty="0">
                <a:latin typeface="Calibri"/>
                <a:cs typeface="Calibri"/>
              </a:rPr>
              <a:t>,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merge</a:t>
            </a:r>
            <a:r>
              <a:rPr sz="3200" spc="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compressed </a:t>
            </a:r>
            <a:r>
              <a:rPr sz="3200" dirty="0">
                <a:latin typeface="Calibri"/>
                <a:cs typeface="Calibri"/>
              </a:rPr>
              <a:t>sets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CS</a:t>
            </a:r>
            <a:r>
              <a:rPr sz="3200" b="1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RS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points</a:t>
            </a:r>
            <a:r>
              <a:rPr sz="3200" spc="-1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into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their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nearest cluster</a:t>
            </a:r>
            <a:endParaRPr sz="3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185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</a:t>
            </a:r>
            <a:r>
              <a:rPr lang="en-US" dirty="0" smtClean="0"/>
              <a:t>Details…</a:t>
            </a:r>
            <a:endParaRPr lang="en-US" dirty="0"/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Q1) How </a:t>
            </a:r>
            <a:r>
              <a:rPr lang="en-US" b="1" dirty="0"/>
              <a:t>do we decide if a point is “close enough” to a cluster that we will add the point to that cluster</a:t>
            </a:r>
            <a:r>
              <a:rPr lang="en-US" b="1" dirty="0" smtClean="0"/>
              <a:t>?</a:t>
            </a:r>
          </a:p>
          <a:p>
            <a:pPr lvl="8"/>
            <a:endParaRPr lang="en-US" dirty="0"/>
          </a:p>
          <a:p>
            <a:r>
              <a:rPr lang="en-US" b="1" dirty="0" smtClean="0"/>
              <a:t>Q2) How </a:t>
            </a:r>
            <a:r>
              <a:rPr lang="en-US" b="1" dirty="0"/>
              <a:t>do we decide whether two compressed </a:t>
            </a:r>
            <a:r>
              <a:rPr lang="en-US" b="1" dirty="0" smtClean="0"/>
              <a:t>sets (CS) </a:t>
            </a:r>
            <a:r>
              <a:rPr lang="en-US" b="1" dirty="0"/>
              <a:t>deserve to be combined into one?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97EC3-67EA-4740-83DE-CF32698BA086}" type="slidenum">
              <a:rPr lang="en-US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0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Close is Close Enough?</a:t>
            </a:r>
            <a:endParaRPr lang="en-US"/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Q1) We need a way to decide whether to put a new point into a cluster (and discard)</a:t>
            </a:r>
          </a:p>
          <a:p>
            <a:pPr lvl="8"/>
            <a:endParaRPr lang="en-US" dirty="0" smtClean="0"/>
          </a:p>
          <a:p>
            <a:r>
              <a:rPr lang="en-US" b="1" dirty="0" smtClean="0">
                <a:solidFill>
                  <a:srgbClr val="0000FF"/>
                </a:solidFill>
              </a:rPr>
              <a:t>BFR suggests two ways: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err="1" smtClean="0">
                <a:solidFill>
                  <a:srgbClr val="D60093"/>
                </a:solidFill>
              </a:rPr>
              <a:t>Mahalanobis</a:t>
            </a:r>
            <a:r>
              <a:rPr lang="en-US" b="1" dirty="0" smtClean="0">
                <a:solidFill>
                  <a:srgbClr val="D60093"/>
                </a:solidFill>
              </a:rPr>
              <a:t> distance</a:t>
            </a:r>
            <a:r>
              <a:rPr lang="en-US" dirty="0" smtClean="0">
                <a:solidFill>
                  <a:srgbClr val="D60093"/>
                </a:solidFill>
              </a:rPr>
              <a:t> </a:t>
            </a:r>
            <a:r>
              <a:rPr lang="en-US" dirty="0" smtClean="0"/>
              <a:t>is less than a threshold</a:t>
            </a:r>
          </a:p>
          <a:p>
            <a:pPr lvl="1"/>
            <a:r>
              <a:rPr lang="en-US" b="1" dirty="0" smtClean="0"/>
              <a:t>High likelihood of the point belonging to currently nearest centroid</a:t>
            </a:r>
            <a:endParaRPr lang="en-US" b="1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93B9B-573A-4B7E-8A27-EB1CF7C7C74D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9" name="Picture 2" descr="http://hyperphysics.phy-astr.gsu.edu/hbase/math/immath/gaud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975" y="4419600"/>
            <a:ext cx="36288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11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Mahalanobis Distance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43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smtClean="0">
                    <a:solidFill>
                      <a:srgbClr val="D60093"/>
                    </a:solidFill>
                  </a:rPr>
                  <a:t>Normalized Euclidean distance from centroid</a:t>
                </a:r>
              </a:p>
              <a:p>
                <a:pPr lvl="8"/>
                <a:endParaRPr lang="en-US" dirty="0" smtClean="0"/>
              </a:p>
              <a:p>
                <a:r>
                  <a:rPr lang="en-US" dirty="0" smtClean="0"/>
                  <a:t>For point </a:t>
                </a:r>
                <a:r>
                  <a:rPr lang="en-US" b="1" i="1" dirty="0" smtClean="0"/>
                  <a:t>(x</a:t>
                </a:r>
                <a:r>
                  <a:rPr lang="en-US" b="1" i="1" baseline="-25000" dirty="0" smtClean="0"/>
                  <a:t>1</a:t>
                </a:r>
                <a:r>
                  <a:rPr lang="en-US" b="1" i="1" dirty="0" smtClean="0"/>
                  <a:t>, …, </a:t>
                </a:r>
                <a:r>
                  <a:rPr lang="en-US" b="1" i="1" dirty="0" err="1" smtClean="0"/>
                  <a:t>x</a:t>
                </a:r>
                <a:r>
                  <a:rPr lang="en-US" b="1" i="1" baseline="-25000" dirty="0" err="1" smtClean="0"/>
                  <a:t>d</a:t>
                </a:r>
                <a:r>
                  <a:rPr lang="en-US" b="1" i="1" dirty="0" smtClean="0"/>
                  <a:t>)</a:t>
                </a:r>
                <a:r>
                  <a:rPr lang="en-US" dirty="0" smtClean="0"/>
                  <a:t> and centroid </a:t>
                </a:r>
                <a:r>
                  <a:rPr lang="en-US" b="1" i="1" dirty="0" smtClean="0"/>
                  <a:t>(c</a:t>
                </a:r>
                <a:r>
                  <a:rPr lang="en-US" b="1" i="1" baseline="-25000" dirty="0" smtClean="0"/>
                  <a:t>1</a:t>
                </a:r>
                <a:r>
                  <a:rPr lang="en-US" b="1" i="1" dirty="0" smtClean="0"/>
                  <a:t>, …, c</a:t>
                </a:r>
                <a:r>
                  <a:rPr lang="en-US" b="1" i="1" baseline="-25000" dirty="0" smtClean="0"/>
                  <a:t>d</a:t>
                </a:r>
                <a:r>
                  <a:rPr lang="en-US" b="1" i="1" dirty="0" smtClean="0"/>
                  <a:t>)</a:t>
                </a:r>
                <a:endParaRPr lang="en-US" b="1" dirty="0" smtClean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Normalize in each dimension: </a:t>
                </a:r>
                <a:r>
                  <a:rPr lang="en-US" b="1" i="1" dirty="0" err="1" smtClean="0"/>
                  <a:t>y</a:t>
                </a:r>
                <a:r>
                  <a:rPr lang="en-US" b="1" i="1" baseline="-25000" dirty="0" err="1" smtClean="0"/>
                  <a:t>i</a:t>
                </a:r>
                <a:r>
                  <a:rPr lang="en-US" b="1" i="1" dirty="0" smtClean="0"/>
                  <a:t> = (x</a:t>
                </a:r>
                <a:r>
                  <a:rPr lang="en-US" b="1" i="1" baseline="-25000" dirty="0" smtClean="0"/>
                  <a:t>i</a:t>
                </a:r>
                <a:r>
                  <a:rPr lang="en-US" b="1" i="1" dirty="0" smtClean="0"/>
                  <a:t> - c</a:t>
                </a:r>
                <a:r>
                  <a:rPr lang="en-US" b="1" i="1" baseline="-25000" dirty="0" smtClean="0"/>
                  <a:t>i</a:t>
                </a:r>
                <a:r>
                  <a:rPr lang="en-US" b="1" i="1" dirty="0" smtClean="0"/>
                  <a:t>) / </a:t>
                </a:r>
                <a:r>
                  <a:rPr lang="en-US" b="1" i="1" dirty="0" smtClean="0">
                    <a:sym typeface="Symbol" pitchFamily="18" charset="2"/>
                  </a:rPr>
                  <a:t></a:t>
                </a:r>
                <a:r>
                  <a:rPr lang="en-US" b="1" i="1" baseline="-25000" dirty="0" err="1" smtClean="0">
                    <a:sym typeface="Symbol" pitchFamily="18" charset="2"/>
                  </a:rPr>
                  <a:t>i</a:t>
                </a:r>
                <a:endParaRPr lang="en-US" b="1" i="1" baseline="-25000" dirty="0" smtClean="0">
                  <a:sym typeface="Symbol" pitchFamily="18" charset="2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Take sum of the squares of the</a:t>
                </a:r>
                <a:r>
                  <a:rPr lang="en-US" b="1" dirty="0" smtClean="0"/>
                  <a:t> </a:t>
                </a:r>
                <a:r>
                  <a:rPr lang="en-US" b="1" i="1" dirty="0" err="1" smtClean="0"/>
                  <a:t>y</a:t>
                </a:r>
                <a:r>
                  <a:rPr lang="en-US" b="1" i="1" baseline="-25000" dirty="0" err="1" smtClean="0"/>
                  <a:t>i</a:t>
                </a:r>
                <a:endParaRPr lang="en-US" b="1" i="1" dirty="0" smtClean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Take the square root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𝑑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nary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4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696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05AF-FDC8-4F64-B7AB-BE56E0785CB9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029200" y="5867400"/>
            <a:ext cx="396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baseline="-25000" dirty="0" err="1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… standard </a:t>
            </a:r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deviation of points in the </a:t>
            </a:r>
            <a:r>
              <a:rPr lang="en-US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cluster in </a:t>
            </a:r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i="1" dirty="0" err="1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baseline="30000" dirty="0" err="1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th</a:t>
            </a:r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dimension</a:t>
            </a:r>
          </a:p>
        </p:txBody>
      </p:sp>
    </p:spTree>
    <p:extLst>
      <p:ext uri="{BB962C8B-B14F-4D97-AF65-F5344CB8AC3E}">
        <p14:creationId xmlns:p14="http://schemas.microsoft.com/office/powerpoint/2010/main" val="63611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Mahalanobis</a:t>
            </a:r>
            <a:r>
              <a:rPr lang="en-US" dirty="0"/>
              <a:t> </a:t>
            </a:r>
            <a:r>
              <a:rPr lang="en-US" dirty="0" smtClean="0"/>
              <a:t>Distance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67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If clusters are normally distributed in </a:t>
                </a:r>
                <a:r>
                  <a:rPr lang="en-US" b="1" i="1" dirty="0" smtClean="0"/>
                  <a:t>d</a:t>
                </a:r>
                <a:r>
                  <a:rPr lang="en-US" dirty="0" smtClean="0"/>
                  <a:t>  </a:t>
                </a:r>
                <a:r>
                  <a:rPr lang="en-US" dirty="0"/>
                  <a:t>dimensions, then after transformation, one standard deviation </a:t>
                </a:r>
                <a:r>
                  <a:rPr lang="en-US" b="1" dirty="0"/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/>
                          </a:rPr>
                          <m:t>𝒅</m:t>
                        </m:r>
                      </m:e>
                    </m:rad>
                  </m:oMath>
                </a14:m>
                <a:endParaRPr lang="en-US" b="1" dirty="0">
                  <a:sym typeface="Symbol" pitchFamily="18" charset="2"/>
                </a:endParaRPr>
              </a:p>
              <a:p>
                <a:pPr lvl="1"/>
                <a:r>
                  <a:rPr lang="en-US" dirty="0" smtClean="0"/>
                  <a:t>i.e</a:t>
                </a:r>
                <a:r>
                  <a:rPr lang="en-US" dirty="0"/>
                  <a:t>., </a:t>
                </a:r>
                <a:r>
                  <a:rPr lang="en-US" dirty="0" smtClean="0"/>
                  <a:t>68% </a:t>
                </a:r>
                <a:r>
                  <a:rPr lang="en-US" dirty="0"/>
                  <a:t>of the points of the cluster </a:t>
                </a:r>
                <a:r>
                  <a:rPr lang="en-US" dirty="0" smtClean="0"/>
                  <a:t>will </a:t>
                </a:r>
                <a:br>
                  <a:rPr lang="en-US" dirty="0" smtClean="0"/>
                </a:br>
                <a:r>
                  <a:rPr lang="en-US" dirty="0" smtClean="0"/>
                  <a:t>have </a:t>
                </a:r>
                <a:r>
                  <a:rPr lang="en-US" dirty="0"/>
                  <a:t>a </a:t>
                </a:r>
                <a:r>
                  <a:rPr lang="en-US" dirty="0" err="1"/>
                  <a:t>Mahalanobis</a:t>
                </a:r>
                <a:r>
                  <a:rPr lang="en-US" dirty="0"/>
                  <a:t> distance 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/>
                      </a:rPr>
                      <m:t>&lt;</m:t>
                    </m:r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latin typeface="Cambria Math"/>
                          </a:rPr>
                          <m:t>𝒅</m:t>
                        </m:r>
                      </m:e>
                    </m:rad>
                  </m:oMath>
                </a14:m>
                <a:endParaRPr lang="en-US" b="1" dirty="0" smtClean="0">
                  <a:sym typeface="Symbol" pitchFamily="18" charset="2"/>
                </a:endParaRPr>
              </a:p>
              <a:p>
                <a:pPr lvl="8"/>
                <a:endParaRPr lang="en-US" dirty="0">
                  <a:sym typeface="Symbol" pitchFamily="18" charset="2"/>
                </a:endParaRPr>
              </a:p>
              <a:p>
                <a:r>
                  <a:rPr lang="en-US" dirty="0">
                    <a:sym typeface="Symbol" pitchFamily="18" charset="2"/>
                  </a:rPr>
                  <a:t>Accept a point for a cluster if </a:t>
                </a:r>
                <a:r>
                  <a:rPr lang="en-US" dirty="0" smtClean="0">
                    <a:sym typeface="Symbol" pitchFamily="18" charset="2"/>
                  </a:rPr>
                  <a:t/>
                </a:r>
                <a:br>
                  <a:rPr lang="en-US" dirty="0" smtClean="0">
                    <a:sym typeface="Symbol" pitchFamily="18" charset="2"/>
                  </a:rPr>
                </a:br>
                <a:r>
                  <a:rPr lang="en-US" dirty="0" smtClean="0">
                    <a:sym typeface="Symbol" pitchFamily="18" charset="2"/>
                  </a:rPr>
                  <a:t>its </a:t>
                </a:r>
                <a:r>
                  <a:rPr lang="en-US" dirty="0">
                    <a:sym typeface="Symbol" pitchFamily="18" charset="2"/>
                  </a:rPr>
                  <a:t>M.D. </a:t>
                </a:r>
                <a:r>
                  <a:rPr lang="en-US" dirty="0" smtClean="0">
                    <a:sym typeface="Symbol" pitchFamily="18" charset="2"/>
                  </a:rPr>
                  <a:t>is </a:t>
                </a:r>
                <a:r>
                  <a:rPr lang="en-US" b="1" dirty="0">
                    <a:sym typeface="Symbol" pitchFamily="18" charset="2"/>
                  </a:rPr>
                  <a:t>&lt;</a:t>
                </a:r>
                <a:r>
                  <a:rPr lang="en-US" dirty="0">
                    <a:sym typeface="Symbol" pitchFamily="18" charset="2"/>
                  </a:rPr>
                  <a:t> some threshold, </a:t>
                </a:r>
                <a:r>
                  <a:rPr lang="en-US" dirty="0" smtClean="0">
                    <a:sym typeface="Symbol" pitchFamily="18" charset="2"/>
                  </a:rPr>
                  <a:t/>
                </a:r>
                <a:br>
                  <a:rPr lang="en-US" dirty="0" smtClean="0">
                    <a:sym typeface="Symbol" pitchFamily="18" charset="2"/>
                  </a:rPr>
                </a:br>
                <a:r>
                  <a:rPr lang="en-US" dirty="0" smtClean="0">
                    <a:sym typeface="Symbol" pitchFamily="18" charset="2"/>
                  </a:rPr>
                  <a:t>e.g</a:t>
                </a:r>
                <a:r>
                  <a:rPr lang="en-US" dirty="0">
                    <a:sym typeface="Symbol" pitchFamily="18" charset="2"/>
                  </a:rPr>
                  <a:t>. </a:t>
                </a:r>
                <a:r>
                  <a:rPr lang="en-US" b="1" dirty="0" smtClean="0">
                    <a:sym typeface="Symbol" pitchFamily="18" charset="2"/>
                  </a:rPr>
                  <a:t>2</a:t>
                </a:r>
                <a:r>
                  <a:rPr lang="en-US" dirty="0" smtClean="0">
                    <a:sym typeface="Symbol" pitchFamily="18" charset="2"/>
                  </a:rPr>
                  <a:t> </a:t>
                </a:r>
                <a:r>
                  <a:rPr lang="en-US" dirty="0">
                    <a:sym typeface="Symbol" pitchFamily="18" charset="2"/>
                  </a:rPr>
                  <a:t>standard </a:t>
                </a:r>
                <a:r>
                  <a:rPr lang="en-US" dirty="0" smtClean="0">
                    <a:sym typeface="Symbol" pitchFamily="18" charset="2"/>
                  </a:rPr>
                  <a:t>deviations</a:t>
                </a:r>
                <a:endParaRPr lang="en-US" dirty="0"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624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B164-05C7-48B5-8915-2BFCE20D0571}" type="slidenum">
              <a:rPr lang="en-US"/>
              <a:pPr/>
              <a:t>79</a:t>
            </a:fld>
            <a:endParaRPr lang="en-US"/>
          </a:p>
        </p:txBody>
      </p:sp>
      <p:pic>
        <p:nvPicPr>
          <p:cNvPr id="7" name="Picture 2" descr="http://hyperphysics.phy-astr.gsu.edu/hbase/math/immath/gaud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21" y="4572000"/>
            <a:ext cx="3265942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34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6385" y="2479357"/>
            <a:ext cx="399287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0" dirty="0">
                <a:latin typeface="Calibri"/>
                <a:cs typeface="Calibri"/>
              </a:rPr>
              <a:t>Types</a:t>
            </a:r>
            <a:r>
              <a:rPr b="0" spc="-13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of</a:t>
            </a:r>
            <a:r>
              <a:rPr b="0" spc="-12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2894700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*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3" t="12826" r="5817" b="5758"/>
          <a:stretch/>
        </p:blipFill>
        <p:spPr bwMode="auto">
          <a:xfrm rot="2107092">
            <a:off x="3057144" y="2590800"/>
            <a:ext cx="2962656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*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1" t="13145" r="5710" b="5864"/>
          <a:stretch/>
        </p:blipFill>
        <p:spPr bwMode="auto">
          <a:xfrm rot="2376676">
            <a:off x="6089605" y="2590800"/>
            <a:ext cx="297819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971800" y="1600200"/>
            <a:ext cx="6172200" cy="8382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Picture: Equal M.D.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600200"/>
          </a:xfrm>
        </p:spPr>
        <p:txBody>
          <a:bodyPr/>
          <a:lstStyle/>
          <a:p>
            <a:r>
              <a:rPr lang="en-US" b="1" dirty="0" smtClean="0">
                <a:solidFill>
                  <a:srgbClr val="D60093"/>
                </a:solidFill>
              </a:rPr>
              <a:t>Euclidean vs. </a:t>
            </a:r>
            <a:r>
              <a:rPr lang="en-US" b="1" dirty="0" err="1" smtClean="0">
                <a:solidFill>
                  <a:srgbClr val="D60093"/>
                </a:solidFill>
              </a:rPr>
              <a:t>Mahalanobis</a:t>
            </a:r>
            <a:r>
              <a:rPr lang="en-US" b="1" dirty="0" smtClean="0">
                <a:solidFill>
                  <a:srgbClr val="D60093"/>
                </a:solidFill>
              </a:rPr>
              <a:t> distance</a:t>
            </a:r>
            <a:endParaRPr lang="en-US" b="1" dirty="0">
              <a:solidFill>
                <a:srgbClr val="D6009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7" name="Picture 2" descr="*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" t="12733" r="5923" b="5128"/>
          <a:stretch/>
        </p:blipFill>
        <p:spPr bwMode="auto">
          <a:xfrm>
            <a:off x="76200" y="2590800"/>
            <a:ext cx="294586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52272" y="2114490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Contours of equidistant points from the origin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71800" y="5410200"/>
            <a:ext cx="6172200" cy="8382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436" y="5334000"/>
            <a:ext cx="2993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Uniformly distributed points,</a:t>
            </a:r>
            <a:br>
              <a:rPr lang="en-US" sz="1600" b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b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Euclidean distance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91652" y="5334000"/>
            <a:ext cx="291297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Normally distributed points,</a:t>
            </a:r>
            <a:br>
              <a:rPr lang="en-US" sz="1600" b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b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Euclidean distance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27572" y="5334000"/>
            <a:ext cx="291297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Normally distributed points,</a:t>
            </a:r>
            <a:br>
              <a:rPr lang="en-US" sz="1600" b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b="1" dirty="0" err="1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Mahalanobis</a:t>
            </a:r>
            <a:r>
              <a:rPr lang="en-US" sz="1600" b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distance</a:t>
            </a:r>
          </a:p>
        </p:txBody>
      </p:sp>
    </p:spTree>
    <p:extLst>
      <p:ext uri="{BB962C8B-B14F-4D97-AF65-F5344CB8AC3E}">
        <p14:creationId xmlns:p14="http://schemas.microsoft.com/office/powerpoint/2010/main" val="87655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9067800" cy="987552"/>
          </a:xfrm>
        </p:spPr>
        <p:txBody>
          <a:bodyPr>
            <a:normAutofit/>
          </a:bodyPr>
          <a:lstStyle/>
          <a:p>
            <a:r>
              <a:rPr lang="en-US" dirty="0"/>
              <a:t>Should </a:t>
            </a:r>
            <a:r>
              <a:rPr lang="en-US" dirty="0" smtClean="0"/>
              <a:t>2 </a:t>
            </a:r>
            <a:r>
              <a:rPr lang="en-US" dirty="0"/>
              <a:t>CS </a:t>
            </a:r>
            <a:r>
              <a:rPr lang="en-US" dirty="0" smtClean="0"/>
              <a:t>clusters be combined</a:t>
            </a:r>
            <a:r>
              <a:rPr lang="en-US" dirty="0"/>
              <a:t>?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b="1" dirty="0" smtClean="0"/>
              <a:t>Q2) Should </a:t>
            </a:r>
            <a:r>
              <a:rPr lang="en-US" b="1" dirty="0"/>
              <a:t>2 CS </a:t>
            </a:r>
            <a:r>
              <a:rPr lang="en-US" b="1" dirty="0" err="1" smtClean="0"/>
              <a:t>subclusters</a:t>
            </a:r>
            <a:r>
              <a:rPr lang="en-US" b="1" dirty="0" smtClean="0"/>
              <a:t> </a:t>
            </a:r>
            <a:r>
              <a:rPr lang="en-US" b="1" dirty="0"/>
              <a:t>be combined?</a:t>
            </a:r>
          </a:p>
          <a:p>
            <a:r>
              <a:rPr lang="en-US" dirty="0" smtClean="0"/>
              <a:t>Compute </a:t>
            </a:r>
            <a:r>
              <a:rPr lang="en-US" dirty="0"/>
              <a:t>the variance of the combined </a:t>
            </a:r>
            <a:r>
              <a:rPr lang="en-US" dirty="0" err="1" smtClean="0"/>
              <a:t>subcluster</a:t>
            </a:r>
            <a:endParaRPr lang="en-US" dirty="0"/>
          </a:p>
          <a:p>
            <a:pPr lvl="1"/>
            <a:r>
              <a:rPr lang="en-US" b="1" i="1" dirty="0"/>
              <a:t>N</a:t>
            </a:r>
            <a:r>
              <a:rPr lang="en-US" dirty="0"/>
              <a:t>, </a:t>
            </a:r>
            <a:r>
              <a:rPr lang="en-US" b="1" i="1" dirty="0"/>
              <a:t>SUM</a:t>
            </a:r>
            <a:r>
              <a:rPr lang="en-US" dirty="0"/>
              <a:t>, and </a:t>
            </a:r>
            <a:r>
              <a:rPr lang="en-US" b="1" i="1" dirty="0"/>
              <a:t>SUMSQ</a:t>
            </a:r>
            <a:r>
              <a:rPr lang="en-US" i="1" dirty="0"/>
              <a:t> </a:t>
            </a:r>
            <a:r>
              <a:rPr lang="en-US" dirty="0"/>
              <a:t>allow us to make that calculation </a:t>
            </a:r>
            <a:r>
              <a:rPr lang="en-US" dirty="0" smtClean="0"/>
              <a:t>quickly</a:t>
            </a:r>
          </a:p>
          <a:p>
            <a:r>
              <a:rPr lang="en-US" dirty="0" smtClean="0"/>
              <a:t>Combine </a:t>
            </a:r>
            <a:r>
              <a:rPr lang="en-US" dirty="0"/>
              <a:t>if the </a:t>
            </a:r>
            <a:r>
              <a:rPr lang="en-US" dirty="0" smtClean="0"/>
              <a:t>combined variance </a:t>
            </a:r>
            <a:r>
              <a:rPr lang="en-US" dirty="0"/>
              <a:t>is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below </a:t>
            </a:r>
            <a:r>
              <a:rPr lang="en-US" dirty="0"/>
              <a:t>some </a:t>
            </a:r>
            <a:r>
              <a:rPr lang="en-US" dirty="0" smtClean="0"/>
              <a:t>threshold</a:t>
            </a:r>
          </a:p>
          <a:p>
            <a:pPr lvl="8"/>
            <a:endParaRPr lang="en-US" dirty="0"/>
          </a:p>
          <a:p>
            <a:r>
              <a:rPr lang="en-US" b="1" dirty="0">
                <a:solidFill>
                  <a:srgbClr val="D60093"/>
                </a:solidFill>
              </a:rPr>
              <a:t>Many </a:t>
            </a:r>
            <a:r>
              <a:rPr lang="en-US" b="1" dirty="0" smtClean="0">
                <a:solidFill>
                  <a:srgbClr val="D60093"/>
                </a:solidFill>
              </a:rPr>
              <a:t>alternatives:</a:t>
            </a:r>
            <a:r>
              <a:rPr lang="en-US" dirty="0" smtClean="0"/>
              <a:t> Treat </a:t>
            </a:r>
            <a:r>
              <a:rPr lang="en-US" dirty="0"/>
              <a:t>dimensions differently, consider </a:t>
            </a:r>
            <a:r>
              <a:rPr lang="en-US" dirty="0" smtClean="0"/>
              <a:t>density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FBD7-D930-4CF8-94C2-BF75D3516F63}" type="slidenum">
              <a:rPr lang="en-US"/>
              <a:pPr/>
              <a:t>81</a:t>
            </a:fld>
            <a:endParaRPr lang="en-US"/>
          </a:p>
        </p:txBody>
      </p:sp>
      <p:sp>
        <p:nvSpPr>
          <p:cNvPr id="7" name="Oval 19"/>
          <p:cNvSpPr>
            <a:spLocks noChangeArrowheads="1"/>
          </p:cNvSpPr>
          <p:nvPr/>
        </p:nvSpPr>
        <p:spPr bwMode="auto">
          <a:xfrm>
            <a:off x="7924800" y="2667000"/>
            <a:ext cx="457200" cy="838200"/>
          </a:xfrm>
          <a:prstGeom prst="ellipse">
            <a:avLst/>
          </a:prstGeom>
          <a:solidFill>
            <a:srgbClr val="FFFF99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Line 25"/>
          <p:cNvSpPr>
            <a:spLocks noChangeShapeType="1"/>
          </p:cNvSpPr>
          <p:nvPr/>
        </p:nvSpPr>
        <p:spPr bwMode="auto">
          <a:xfrm>
            <a:off x="8153400" y="2938462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Line 26"/>
          <p:cNvSpPr>
            <a:spLocks noChangeShapeType="1"/>
          </p:cNvSpPr>
          <p:nvPr/>
        </p:nvSpPr>
        <p:spPr bwMode="auto">
          <a:xfrm>
            <a:off x="8001000" y="3090862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Oval 19"/>
          <p:cNvSpPr>
            <a:spLocks noChangeArrowheads="1"/>
          </p:cNvSpPr>
          <p:nvPr/>
        </p:nvSpPr>
        <p:spPr bwMode="auto">
          <a:xfrm>
            <a:off x="8382000" y="3733800"/>
            <a:ext cx="609600" cy="609600"/>
          </a:xfrm>
          <a:prstGeom prst="ellipse">
            <a:avLst/>
          </a:prstGeom>
          <a:solidFill>
            <a:srgbClr val="FFFF99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Line 25"/>
          <p:cNvSpPr>
            <a:spLocks noChangeShapeType="1"/>
          </p:cNvSpPr>
          <p:nvPr/>
        </p:nvSpPr>
        <p:spPr bwMode="auto">
          <a:xfrm>
            <a:off x="8686800" y="3886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Line 26"/>
          <p:cNvSpPr>
            <a:spLocks noChangeShapeType="1"/>
          </p:cNvSpPr>
          <p:nvPr/>
        </p:nvSpPr>
        <p:spPr bwMode="auto">
          <a:xfrm>
            <a:off x="8534400" y="4038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60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CURE Algorithm</a:t>
            </a:r>
            <a:endParaRPr lang="en-US" b="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6498" y="5181600"/>
            <a:ext cx="73645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E</a:t>
            </a:r>
            <a:r>
              <a:rPr lang="en-US" sz="4000" b="1" dirty="0" smtClean="0"/>
              <a:t>xtension </a:t>
            </a:r>
            <a:r>
              <a:rPr lang="en-US" sz="4000" b="1" dirty="0"/>
              <a:t>of </a:t>
            </a:r>
            <a:r>
              <a:rPr lang="en-US" sz="4000" b="1" i="1" dirty="0"/>
              <a:t>k</a:t>
            </a:r>
            <a:r>
              <a:rPr lang="en-US" sz="4000" b="1" dirty="0"/>
              <a:t>-means to </a:t>
            </a:r>
            <a:r>
              <a:rPr lang="en-US" sz="4000" b="1" dirty="0" smtClean="0"/>
              <a:t>clusters</a:t>
            </a:r>
            <a:br>
              <a:rPr lang="en-US" sz="4000" b="1" dirty="0" smtClean="0"/>
            </a:br>
            <a:r>
              <a:rPr lang="en-US" sz="4000" b="1" dirty="0" smtClean="0"/>
              <a:t>of arbitrary shapes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34890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CURE Algorithm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543905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Problem with </a:t>
            </a:r>
            <a:r>
              <a:rPr lang="en-US" b="1" dirty="0" smtClean="0">
                <a:solidFill>
                  <a:srgbClr val="0000FF"/>
                </a:solidFill>
              </a:rPr>
              <a:t>BFR/</a:t>
            </a:r>
            <a:r>
              <a:rPr lang="en-US" b="1" i="1" dirty="0" smtClean="0">
                <a:solidFill>
                  <a:srgbClr val="0000FF"/>
                </a:solidFill>
              </a:rPr>
              <a:t>k</a:t>
            </a:r>
            <a:r>
              <a:rPr lang="en-US" b="1" dirty="0" smtClean="0">
                <a:solidFill>
                  <a:srgbClr val="0000FF"/>
                </a:solidFill>
              </a:rPr>
              <a:t>-means:</a:t>
            </a:r>
            <a:endParaRPr lang="en-US" b="1" dirty="0">
              <a:solidFill>
                <a:srgbClr val="0000FF"/>
              </a:solidFill>
            </a:endParaRPr>
          </a:p>
          <a:p>
            <a:pPr lvl="1"/>
            <a:r>
              <a:rPr lang="en-US" dirty="0"/>
              <a:t>Assumes clusters are normally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distributed </a:t>
            </a:r>
            <a:r>
              <a:rPr lang="en-US" dirty="0"/>
              <a:t>in each </a:t>
            </a:r>
            <a:r>
              <a:rPr lang="en-US" dirty="0" smtClean="0"/>
              <a:t>dimension</a:t>
            </a:r>
            <a:endParaRPr lang="en-US" dirty="0"/>
          </a:p>
          <a:p>
            <a:pPr lvl="1"/>
            <a:r>
              <a:rPr lang="en-US" dirty="0"/>
              <a:t>And axes are fixed – ellipses at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 </a:t>
            </a:r>
            <a:r>
              <a:rPr lang="en-US" dirty="0"/>
              <a:t>angle are </a:t>
            </a:r>
            <a:r>
              <a:rPr lang="en-US" b="1" i="1" dirty="0">
                <a:solidFill>
                  <a:srgbClr val="D60093"/>
                </a:solidFill>
              </a:rPr>
              <a:t>not</a:t>
            </a:r>
            <a:r>
              <a:rPr lang="en-US" b="1" i="1" dirty="0"/>
              <a:t> </a:t>
            </a:r>
            <a:r>
              <a:rPr lang="en-US" b="1" i="1" dirty="0" smtClean="0"/>
              <a:t>OK</a:t>
            </a:r>
          </a:p>
          <a:p>
            <a:pPr lvl="8"/>
            <a:endParaRPr lang="en-US" dirty="0"/>
          </a:p>
          <a:p>
            <a:r>
              <a:rPr lang="en-US" b="1" dirty="0">
                <a:solidFill>
                  <a:srgbClr val="008000"/>
                </a:solidFill>
              </a:rPr>
              <a:t>CURE (Clustering Using </a:t>
            </a:r>
            <a:r>
              <a:rPr lang="en-US" b="1" dirty="0" err="1" smtClean="0">
                <a:solidFill>
                  <a:srgbClr val="008000"/>
                </a:solidFill>
              </a:rPr>
              <a:t>REpresentatives</a:t>
            </a:r>
            <a:r>
              <a:rPr lang="en-US" b="1" dirty="0" smtClean="0">
                <a:solidFill>
                  <a:srgbClr val="008000"/>
                </a:solidFill>
              </a:rPr>
              <a:t>):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dirty="0"/>
              <a:t>Assumes a Euclidean </a:t>
            </a:r>
            <a:r>
              <a:rPr lang="en-US" dirty="0" smtClean="0"/>
              <a:t>distance</a:t>
            </a:r>
            <a:endParaRPr lang="en-US" dirty="0"/>
          </a:p>
          <a:p>
            <a:pPr lvl="1"/>
            <a:r>
              <a:rPr lang="en-US" dirty="0"/>
              <a:t>Allows clusters to assume </a:t>
            </a:r>
            <a:r>
              <a:rPr lang="en-US" dirty="0" smtClean="0"/>
              <a:t>any shape</a:t>
            </a:r>
          </a:p>
          <a:p>
            <a:pPr lvl="1"/>
            <a:r>
              <a:rPr lang="en-US" b="1" dirty="0" smtClean="0"/>
              <a:t>Uses </a:t>
            </a:r>
            <a:r>
              <a:rPr lang="en-US" b="1" dirty="0"/>
              <a:t>a collection of representative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points to represent clusters</a:t>
            </a:r>
            <a:endParaRPr lang="en-US" b="1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6923-F354-4082-A6FF-1B95B188D5AA}" type="slidenum">
              <a:rPr lang="en-US"/>
              <a:pPr/>
              <a:t>83</a:t>
            </a:fld>
            <a:endParaRPr lang="en-US"/>
          </a:p>
        </p:txBody>
      </p:sp>
      <p:pic>
        <p:nvPicPr>
          <p:cNvPr id="11266" name="Picture 2" descr="http://www.ima.umn.edu/~iwen/REU/2Ddat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1192520"/>
            <a:ext cx="1733551" cy="1400176"/>
          </a:xfrm>
          <a:prstGeom prst="rect">
            <a:avLst/>
          </a:prstGeom>
          <a:noFill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34756" y="1185777"/>
            <a:ext cx="1828800" cy="178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089085" y="119386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Vs.</a:t>
            </a:r>
            <a:endParaRPr lang="en-US" b="1" dirty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2770" name="Picture 2" descr="http://www.ml.uni-saarland.de/code/pSpectralClustering/images/eigenvector11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013" y="4800600"/>
            <a:ext cx="2543787" cy="193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29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</a:t>
            </a:r>
            <a:r>
              <a:rPr lang="en-US" dirty="0" smtClean="0"/>
              <a:t>Stanford Salaries</a:t>
            </a:r>
            <a:endParaRPr lang="en-US" dirty="0"/>
          </a:p>
        </p:txBody>
      </p:sp>
      <p:sp>
        <p:nvSpPr>
          <p:cNvPr id="3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5734-8D22-41E0-BB7B-D16E0A7A0F73}" type="slidenum">
              <a:rPr lang="en-US"/>
              <a:pPr/>
              <a:t>84</a:t>
            </a:fld>
            <a:endParaRPr lang="en-US"/>
          </a:p>
        </p:txBody>
      </p:sp>
      <p:sp>
        <p:nvSpPr>
          <p:cNvPr id="76803" name="Text Box 3"/>
          <p:cNvSpPr txBox="1">
            <a:spLocks noChangeArrowheads="1"/>
          </p:cNvSpPr>
          <p:nvPr/>
        </p:nvSpPr>
        <p:spPr bwMode="auto">
          <a:xfrm>
            <a:off x="1660525" y="3386138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6804" name="Text Box 4"/>
          <p:cNvSpPr txBox="1">
            <a:spLocks noChangeArrowheads="1"/>
          </p:cNvSpPr>
          <p:nvPr/>
        </p:nvSpPr>
        <p:spPr bwMode="auto">
          <a:xfrm>
            <a:off x="3200400" y="34290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6805" name="Text Box 5"/>
          <p:cNvSpPr txBox="1">
            <a:spLocks noChangeArrowheads="1"/>
          </p:cNvSpPr>
          <p:nvPr/>
        </p:nvSpPr>
        <p:spPr bwMode="auto">
          <a:xfrm>
            <a:off x="4114800" y="27432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6806" name="Text Box 6"/>
          <p:cNvSpPr txBox="1">
            <a:spLocks noChangeArrowheads="1"/>
          </p:cNvSpPr>
          <p:nvPr/>
        </p:nvSpPr>
        <p:spPr bwMode="auto">
          <a:xfrm>
            <a:off x="5410200" y="32004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6807" name="Text Box 7"/>
          <p:cNvSpPr txBox="1">
            <a:spLocks noChangeArrowheads="1"/>
          </p:cNvSpPr>
          <p:nvPr/>
        </p:nvSpPr>
        <p:spPr bwMode="auto">
          <a:xfrm>
            <a:off x="5562600" y="24384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6808" name="Text Box 8"/>
          <p:cNvSpPr txBox="1">
            <a:spLocks noChangeArrowheads="1"/>
          </p:cNvSpPr>
          <p:nvPr/>
        </p:nvSpPr>
        <p:spPr bwMode="auto">
          <a:xfrm>
            <a:off x="6705600" y="25146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6809" name="Text Box 9"/>
          <p:cNvSpPr txBox="1">
            <a:spLocks noChangeArrowheads="1"/>
          </p:cNvSpPr>
          <p:nvPr/>
        </p:nvSpPr>
        <p:spPr bwMode="auto">
          <a:xfrm>
            <a:off x="1981200" y="38862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6810" name="Text Box 10"/>
          <p:cNvSpPr txBox="1">
            <a:spLocks noChangeArrowheads="1"/>
          </p:cNvSpPr>
          <p:nvPr/>
        </p:nvSpPr>
        <p:spPr bwMode="auto">
          <a:xfrm>
            <a:off x="2667000" y="32766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6811" name="Text Box 11"/>
          <p:cNvSpPr txBox="1">
            <a:spLocks noChangeArrowheads="1"/>
          </p:cNvSpPr>
          <p:nvPr/>
        </p:nvSpPr>
        <p:spPr bwMode="auto">
          <a:xfrm>
            <a:off x="4114800" y="33528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6812" name="Text Box 12"/>
          <p:cNvSpPr txBox="1">
            <a:spLocks noChangeArrowheads="1"/>
          </p:cNvSpPr>
          <p:nvPr/>
        </p:nvSpPr>
        <p:spPr bwMode="auto">
          <a:xfrm>
            <a:off x="6019800" y="28956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6813" name="Text Box 13"/>
          <p:cNvSpPr txBox="1">
            <a:spLocks noChangeArrowheads="1"/>
          </p:cNvSpPr>
          <p:nvPr/>
        </p:nvSpPr>
        <p:spPr bwMode="auto">
          <a:xfrm>
            <a:off x="6629400" y="33528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6814" name="Text Box 14"/>
          <p:cNvSpPr txBox="1">
            <a:spLocks noChangeArrowheads="1"/>
          </p:cNvSpPr>
          <p:nvPr/>
        </p:nvSpPr>
        <p:spPr bwMode="auto">
          <a:xfrm>
            <a:off x="1736725" y="4833938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6815" name="Text Box 15"/>
          <p:cNvSpPr txBox="1">
            <a:spLocks noChangeArrowheads="1"/>
          </p:cNvSpPr>
          <p:nvPr/>
        </p:nvSpPr>
        <p:spPr bwMode="auto">
          <a:xfrm>
            <a:off x="5181600" y="28956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6816" name="Text Box 16"/>
          <p:cNvSpPr txBox="1">
            <a:spLocks noChangeArrowheads="1"/>
          </p:cNvSpPr>
          <p:nvPr/>
        </p:nvSpPr>
        <p:spPr bwMode="auto">
          <a:xfrm>
            <a:off x="5257800" y="41148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6817" name="Text Box 17"/>
          <p:cNvSpPr txBox="1">
            <a:spLocks noChangeArrowheads="1"/>
          </p:cNvSpPr>
          <p:nvPr/>
        </p:nvSpPr>
        <p:spPr bwMode="auto">
          <a:xfrm>
            <a:off x="5791200" y="32766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6818" name="Text Box 18"/>
          <p:cNvSpPr txBox="1">
            <a:spLocks noChangeArrowheads="1"/>
          </p:cNvSpPr>
          <p:nvPr/>
        </p:nvSpPr>
        <p:spPr bwMode="auto">
          <a:xfrm>
            <a:off x="6248400" y="21336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6819" name="Text Box 19"/>
          <p:cNvSpPr txBox="1">
            <a:spLocks noChangeArrowheads="1"/>
          </p:cNvSpPr>
          <p:nvPr/>
        </p:nvSpPr>
        <p:spPr bwMode="auto">
          <a:xfrm>
            <a:off x="6781800" y="15240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6820" name="Text Box 20"/>
          <p:cNvSpPr txBox="1">
            <a:spLocks noChangeArrowheads="1"/>
          </p:cNvSpPr>
          <p:nvPr/>
        </p:nvSpPr>
        <p:spPr bwMode="auto">
          <a:xfrm>
            <a:off x="3276600" y="44958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6821" name="Text Box 21"/>
          <p:cNvSpPr txBox="1">
            <a:spLocks noChangeArrowheads="1"/>
          </p:cNvSpPr>
          <p:nvPr/>
        </p:nvSpPr>
        <p:spPr bwMode="auto">
          <a:xfrm>
            <a:off x="3810000" y="44958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6822" name="Text Box 22"/>
          <p:cNvSpPr txBox="1">
            <a:spLocks noChangeArrowheads="1"/>
          </p:cNvSpPr>
          <p:nvPr/>
        </p:nvSpPr>
        <p:spPr bwMode="auto">
          <a:xfrm>
            <a:off x="4648200" y="37338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6823" name="Text Box 23"/>
          <p:cNvSpPr txBox="1">
            <a:spLocks noChangeArrowheads="1"/>
          </p:cNvSpPr>
          <p:nvPr/>
        </p:nvSpPr>
        <p:spPr bwMode="auto">
          <a:xfrm>
            <a:off x="4572000" y="43434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6824" name="Text Box 24"/>
          <p:cNvSpPr txBox="1">
            <a:spLocks noChangeArrowheads="1"/>
          </p:cNvSpPr>
          <p:nvPr/>
        </p:nvSpPr>
        <p:spPr bwMode="auto">
          <a:xfrm>
            <a:off x="5943600" y="15240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6825" name="Text Box 25"/>
          <p:cNvSpPr txBox="1">
            <a:spLocks noChangeArrowheads="1"/>
          </p:cNvSpPr>
          <p:nvPr/>
        </p:nvSpPr>
        <p:spPr bwMode="auto">
          <a:xfrm>
            <a:off x="2209800" y="48006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6826" name="Text Box 26"/>
          <p:cNvSpPr txBox="1">
            <a:spLocks noChangeArrowheads="1"/>
          </p:cNvSpPr>
          <p:nvPr/>
        </p:nvSpPr>
        <p:spPr bwMode="auto">
          <a:xfrm>
            <a:off x="2590800" y="47244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6827" name="Text Box 27"/>
          <p:cNvSpPr txBox="1">
            <a:spLocks noChangeArrowheads="1"/>
          </p:cNvSpPr>
          <p:nvPr/>
        </p:nvSpPr>
        <p:spPr bwMode="auto">
          <a:xfrm>
            <a:off x="441325" y="3810000"/>
            <a:ext cx="9731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salary</a:t>
            </a:r>
          </a:p>
        </p:txBody>
      </p:sp>
      <p:sp>
        <p:nvSpPr>
          <p:cNvPr id="76828" name="Text Box 28"/>
          <p:cNvSpPr txBox="1">
            <a:spLocks noChangeArrowheads="1"/>
          </p:cNvSpPr>
          <p:nvPr/>
        </p:nvSpPr>
        <p:spPr bwMode="auto">
          <a:xfrm>
            <a:off x="3946525" y="5410200"/>
            <a:ext cx="673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age</a:t>
            </a:r>
          </a:p>
        </p:txBody>
      </p:sp>
      <p:sp>
        <p:nvSpPr>
          <p:cNvPr id="76829" name="Line 29"/>
          <p:cNvSpPr>
            <a:spLocks noChangeShapeType="1"/>
          </p:cNvSpPr>
          <p:nvPr/>
        </p:nvSpPr>
        <p:spPr bwMode="auto">
          <a:xfrm>
            <a:off x="4648200" y="5605462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6830" name="Line 30"/>
          <p:cNvSpPr>
            <a:spLocks noChangeShapeType="1"/>
          </p:cNvSpPr>
          <p:nvPr/>
        </p:nvSpPr>
        <p:spPr bwMode="auto">
          <a:xfrm flipV="1">
            <a:off x="838200" y="3471862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6831" name="Freeform 31"/>
          <p:cNvSpPr>
            <a:spLocks/>
          </p:cNvSpPr>
          <p:nvPr/>
        </p:nvSpPr>
        <p:spPr bwMode="auto">
          <a:xfrm>
            <a:off x="1385888" y="2543175"/>
            <a:ext cx="6042025" cy="1728788"/>
          </a:xfrm>
          <a:custGeom>
            <a:avLst/>
            <a:gdLst/>
            <a:ahLst/>
            <a:cxnLst>
              <a:cxn ang="0">
                <a:pos x="126" y="558"/>
              </a:cxn>
              <a:cxn ang="0">
                <a:pos x="261" y="522"/>
              </a:cxn>
              <a:cxn ang="0">
                <a:pos x="396" y="468"/>
              </a:cxn>
              <a:cxn ang="0">
                <a:pos x="540" y="450"/>
              </a:cxn>
              <a:cxn ang="0">
                <a:pos x="738" y="378"/>
              </a:cxn>
              <a:cxn ang="0">
                <a:pos x="819" y="333"/>
              </a:cxn>
              <a:cxn ang="0">
                <a:pos x="1017" y="306"/>
              </a:cxn>
              <a:cxn ang="0">
                <a:pos x="1269" y="279"/>
              </a:cxn>
              <a:cxn ang="0">
                <a:pos x="1386" y="243"/>
              </a:cxn>
              <a:cxn ang="0">
                <a:pos x="2178" y="171"/>
              </a:cxn>
              <a:cxn ang="0">
                <a:pos x="2313" y="117"/>
              </a:cxn>
              <a:cxn ang="0">
                <a:pos x="2475" y="45"/>
              </a:cxn>
              <a:cxn ang="0">
                <a:pos x="2556" y="9"/>
              </a:cxn>
              <a:cxn ang="0">
                <a:pos x="2961" y="0"/>
              </a:cxn>
              <a:cxn ang="0">
                <a:pos x="3474" y="72"/>
              </a:cxn>
              <a:cxn ang="0">
                <a:pos x="3600" y="108"/>
              </a:cxn>
              <a:cxn ang="0">
                <a:pos x="3708" y="198"/>
              </a:cxn>
              <a:cxn ang="0">
                <a:pos x="3762" y="306"/>
              </a:cxn>
              <a:cxn ang="0">
                <a:pos x="3618" y="882"/>
              </a:cxn>
              <a:cxn ang="0">
                <a:pos x="3483" y="954"/>
              </a:cxn>
              <a:cxn ang="0">
                <a:pos x="3069" y="909"/>
              </a:cxn>
              <a:cxn ang="0">
                <a:pos x="2907" y="864"/>
              </a:cxn>
              <a:cxn ang="0">
                <a:pos x="2583" y="792"/>
              </a:cxn>
              <a:cxn ang="0">
                <a:pos x="2493" y="765"/>
              </a:cxn>
              <a:cxn ang="0">
                <a:pos x="2142" y="747"/>
              </a:cxn>
              <a:cxn ang="0">
                <a:pos x="1755" y="756"/>
              </a:cxn>
              <a:cxn ang="0">
                <a:pos x="1458" y="828"/>
              </a:cxn>
              <a:cxn ang="0">
                <a:pos x="1305" y="846"/>
              </a:cxn>
              <a:cxn ang="0">
                <a:pos x="900" y="963"/>
              </a:cxn>
              <a:cxn ang="0">
                <a:pos x="684" y="1017"/>
              </a:cxn>
              <a:cxn ang="0">
                <a:pos x="504" y="1089"/>
              </a:cxn>
              <a:cxn ang="0">
                <a:pos x="270" y="1062"/>
              </a:cxn>
              <a:cxn ang="0">
                <a:pos x="171" y="954"/>
              </a:cxn>
              <a:cxn ang="0">
                <a:pos x="117" y="918"/>
              </a:cxn>
              <a:cxn ang="0">
                <a:pos x="36" y="783"/>
              </a:cxn>
              <a:cxn ang="0">
                <a:pos x="9" y="702"/>
              </a:cxn>
              <a:cxn ang="0">
                <a:pos x="0" y="675"/>
              </a:cxn>
              <a:cxn ang="0">
                <a:pos x="90" y="594"/>
              </a:cxn>
              <a:cxn ang="0">
                <a:pos x="144" y="576"/>
              </a:cxn>
              <a:cxn ang="0">
                <a:pos x="126" y="558"/>
              </a:cxn>
            </a:cxnLst>
            <a:rect l="0" t="0" r="r" b="b"/>
            <a:pathLst>
              <a:path w="3806" h="1089">
                <a:moveTo>
                  <a:pt x="126" y="558"/>
                </a:moveTo>
                <a:cubicBezTo>
                  <a:pt x="171" y="547"/>
                  <a:pt x="216" y="533"/>
                  <a:pt x="261" y="522"/>
                </a:cubicBezTo>
                <a:cubicBezTo>
                  <a:pt x="302" y="495"/>
                  <a:pt x="349" y="484"/>
                  <a:pt x="396" y="468"/>
                </a:cubicBezTo>
                <a:cubicBezTo>
                  <a:pt x="442" y="453"/>
                  <a:pt x="540" y="450"/>
                  <a:pt x="540" y="450"/>
                </a:cubicBezTo>
                <a:cubicBezTo>
                  <a:pt x="607" y="428"/>
                  <a:pt x="670" y="401"/>
                  <a:pt x="738" y="378"/>
                </a:cubicBezTo>
                <a:cubicBezTo>
                  <a:pt x="765" y="369"/>
                  <a:pt x="792" y="344"/>
                  <a:pt x="819" y="333"/>
                </a:cubicBezTo>
                <a:cubicBezTo>
                  <a:pt x="876" y="308"/>
                  <a:pt x="958" y="313"/>
                  <a:pt x="1017" y="306"/>
                </a:cubicBezTo>
                <a:cubicBezTo>
                  <a:pt x="1101" y="296"/>
                  <a:pt x="1184" y="286"/>
                  <a:pt x="1269" y="279"/>
                </a:cubicBezTo>
                <a:cubicBezTo>
                  <a:pt x="1313" y="270"/>
                  <a:pt x="1341" y="248"/>
                  <a:pt x="1386" y="243"/>
                </a:cubicBezTo>
                <a:cubicBezTo>
                  <a:pt x="1650" y="215"/>
                  <a:pt x="1912" y="183"/>
                  <a:pt x="2178" y="171"/>
                </a:cubicBezTo>
                <a:cubicBezTo>
                  <a:pt x="2219" y="144"/>
                  <a:pt x="2266" y="133"/>
                  <a:pt x="2313" y="117"/>
                </a:cubicBezTo>
                <a:cubicBezTo>
                  <a:pt x="2369" y="98"/>
                  <a:pt x="2418" y="64"/>
                  <a:pt x="2475" y="45"/>
                </a:cubicBezTo>
                <a:cubicBezTo>
                  <a:pt x="2501" y="36"/>
                  <a:pt x="2529" y="10"/>
                  <a:pt x="2556" y="9"/>
                </a:cubicBezTo>
                <a:cubicBezTo>
                  <a:pt x="2691" y="3"/>
                  <a:pt x="2826" y="3"/>
                  <a:pt x="2961" y="0"/>
                </a:cubicBezTo>
                <a:cubicBezTo>
                  <a:pt x="3134" y="12"/>
                  <a:pt x="3302" y="51"/>
                  <a:pt x="3474" y="72"/>
                </a:cubicBezTo>
                <a:cubicBezTo>
                  <a:pt x="3514" y="85"/>
                  <a:pt x="3563" y="87"/>
                  <a:pt x="3600" y="108"/>
                </a:cubicBezTo>
                <a:cubicBezTo>
                  <a:pt x="3656" y="139"/>
                  <a:pt x="3661" y="151"/>
                  <a:pt x="3708" y="198"/>
                </a:cubicBezTo>
                <a:cubicBezTo>
                  <a:pt x="3737" y="227"/>
                  <a:pt x="3739" y="272"/>
                  <a:pt x="3762" y="306"/>
                </a:cubicBezTo>
                <a:cubicBezTo>
                  <a:pt x="3806" y="526"/>
                  <a:pt x="3745" y="713"/>
                  <a:pt x="3618" y="882"/>
                </a:cubicBezTo>
                <a:cubicBezTo>
                  <a:pt x="3595" y="950"/>
                  <a:pt x="3548" y="946"/>
                  <a:pt x="3483" y="954"/>
                </a:cubicBezTo>
                <a:cubicBezTo>
                  <a:pt x="3264" y="940"/>
                  <a:pt x="3237" y="943"/>
                  <a:pt x="3069" y="909"/>
                </a:cubicBezTo>
                <a:cubicBezTo>
                  <a:pt x="3014" y="898"/>
                  <a:pt x="2961" y="875"/>
                  <a:pt x="2907" y="864"/>
                </a:cubicBezTo>
                <a:cubicBezTo>
                  <a:pt x="2798" y="842"/>
                  <a:pt x="2691" y="816"/>
                  <a:pt x="2583" y="792"/>
                </a:cubicBezTo>
                <a:cubicBezTo>
                  <a:pt x="2552" y="785"/>
                  <a:pt x="2524" y="769"/>
                  <a:pt x="2493" y="765"/>
                </a:cubicBezTo>
                <a:cubicBezTo>
                  <a:pt x="2329" y="744"/>
                  <a:pt x="2445" y="757"/>
                  <a:pt x="2142" y="747"/>
                </a:cubicBezTo>
                <a:cubicBezTo>
                  <a:pt x="2013" y="750"/>
                  <a:pt x="1884" y="751"/>
                  <a:pt x="1755" y="756"/>
                </a:cubicBezTo>
                <a:cubicBezTo>
                  <a:pt x="1657" y="760"/>
                  <a:pt x="1551" y="797"/>
                  <a:pt x="1458" y="828"/>
                </a:cubicBezTo>
                <a:cubicBezTo>
                  <a:pt x="1441" y="834"/>
                  <a:pt x="1309" y="846"/>
                  <a:pt x="1305" y="846"/>
                </a:cubicBezTo>
                <a:cubicBezTo>
                  <a:pt x="1164" y="862"/>
                  <a:pt x="1042" y="954"/>
                  <a:pt x="900" y="963"/>
                </a:cubicBezTo>
                <a:cubicBezTo>
                  <a:pt x="804" y="979"/>
                  <a:pt x="776" y="986"/>
                  <a:pt x="684" y="1017"/>
                </a:cubicBezTo>
                <a:cubicBezTo>
                  <a:pt x="661" y="1025"/>
                  <a:pt x="527" y="1081"/>
                  <a:pt x="504" y="1089"/>
                </a:cubicBezTo>
                <a:cubicBezTo>
                  <a:pt x="408" y="1086"/>
                  <a:pt x="366" y="1067"/>
                  <a:pt x="270" y="1062"/>
                </a:cubicBezTo>
                <a:cubicBezTo>
                  <a:pt x="261" y="1062"/>
                  <a:pt x="184" y="961"/>
                  <a:pt x="171" y="954"/>
                </a:cubicBezTo>
                <a:cubicBezTo>
                  <a:pt x="152" y="943"/>
                  <a:pt x="117" y="918"/>
                  <a:pt x="117" y="918"/>
                </a:cubicBezTo>
                <a:cubicBezTo>
                  <a:pt x="88" y="874"/>
                  <a:pt x="57" y="831"/>
                  <a:pt x="36" y="783"/>
                </a:cubicBezTo>
                <a:cubicBezTo>
                  <a:pt x="24" y="757"/>
                  <a:pt x="18" y="729"/>
                  <a:pt x="9" y="702"/>
                </a:cubicBezTo>
                <a:cubicBezTo>
                  <a:pt x="6" y="693"/>
                  <a:pt x="0" y="675"/>
                  <a:pt x="0" y="675"/>
                </a:cubicBezTo>
                <a:cubicBezTo>
                  <a:pt x="25" y="599"/>
                  <a:pt x="11" y="615"/>
                  <a:pt x="90" y="594"/>
                </a:cubicBezTo>
                <a:cubicBezTo>
                  <a:pt x="108" y="589"/>
                  <a:pt x="157" y="589"/>
                  <a:pt x="144" y="576"/>
                </a:cubicBezTo>
                <a:cubicBezTo>
                  <a:pt x="138" y="570"/>
                  <a:pt x="132" y="564"/>
                  <a:pt x="126" y="558"/>
                </a:cubicBezTo>
                <a:close/>
              </a:path>
            </a:pathLst>
          </a:custGeom>
          <a:solidFill>
            <a:srgbClr val="FFFF99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6832" name="Freeform 32"/>
          <p:cNvSpPr>
            <a:spLocks/>
          </p:cNvSpPr>
          <p:nvPr/>
        </p:nvSpPr>
        <p:spPr bwMode="auto">
          <a:xfrm>
            <a:off x="1614488" y="1443038"/>
            <a:ext cx="5557837" cy="3957637"/>
          </a:xfrm>
          <a:custGeom>
            <a:avLst/>
            <a:gdLst/>
            <a:ahLst/>
            <a:cxnLst>
              <a:cxn ang="0">
                <a:pos x="81" y="2367"/>
              </a:cxn>
              <a:cxn ang="0">
                <a:pos x="342" y="2493"/>
              </a:cxn>
              <a:cxn ang="0">
                <a:pos x="1017" y="2412"/>
              </a:cxn>
              <a:cxn ang="0">
                <a:pos x="1413" y="2322"/>
              </a:cxn>
              <a:cxn ang="0">
                <a:pos x="1710" y="2241"/>
              </a:cxn>
              <a:cxn ang="0">
                <a:pos x="1917" y="2160"/>
              </a:cxn>
              <a:cxn ang="0">
                <a:pos x="2088" y="2088"/>
              </a:cxn>
              <a:cxn ang="0">
                <a:pos x="2259" y="1998"/>
              </a:cxn>
              <a:cxn ang="0">
                <a:pos x="2529" y="1845"/>
              </a:cxn>
              <a:cxn ang="0">
                <a:pos x="2664" y="1764"/>
              </a:cxn>
              <a:cxn ang="0">
                <a:pos x="2862" y="1602"/>
              </a:cxn>
              <a:cxn ang="0">
                <a:pos x="2934" y="1494"/>
              </a:cxn>
              <a:cxn ang="0">
                <a:pos x="3042" y="1269"/>
              </a:cxn>
              <a:cxn ang="0">
                <a:pos x="3159" y="1026"/>
              </a:cxn>
              <a:cxn ang="0">
                <a:pos x="3213" y="945"/>
              </a:cxn>
              <a:cxn ang="0">
                <a:pos x="3312" y="720"/>
              </a:cxn>
              <a:cxn ang="0">
                <a:pos x="3384" y="576"/>
              </a:cxn>
              <a:cxn ang="0">
                <a:pos x="3420" y="495"/>
              </a:cxn>
              <a:cxn ang="0">
                <a:pos x="3492" y="333"/>
              </a:cxn>
              <a:cxn ang="0">
                <a:pos x="3483" y="171"/>
              </a:cxn>
              <a:cxn ang="0">
                <a:pos x="3087" y="27"/>
              </a:cxn>
              <a:cxn ang="0">
                <a:pos x="2790" y="9"/>
              </a:cxn>
              <a:cxn ang="0">
                <a:pos x="2637" y="117"/>
              </a:cxn>
              <a:cxn ang="0">
                <a:pos x="2583" y="198"/>
              </a:cxn>
              <a:cxn ang="0">
                <a:pos x="2475" y="414"/>
              </a:cxn>
              <a:cxn ang="0">
                <a:pos x="2313" y="603"/>
              </a:cxn>
              <a:cxn ang="0">
                <a:pos x="2250" y="711"/>
              </a:cxn>
              <a:cxn ang="0">
                <a:pos x="2178" y="846"/>
              </a:cxn>
              <a:cxn ang="0">
                <a:pos x="2088" y="1035"/>
              </a:cxn>
              <a:cxn ang="0">
                <a:pos x="2061" y="1035"/>
              </a:cxn>
              <a:cxn ang="0">
                <a:pos x="1917" y="1269"/>
              </a:cxn>
              <a:cxn ang="0">
                <a:pos x="1746" y="1557"/>
              </a:cxn>
              <a:cxn ang="0">
                <a:pos x="1647" y="1674"/>
              </a:cxn>
              <a:cxn ang="0">
                <a:pos x="1512" y="1782"/>
              </a:cxn>
              <a:cxn ang="0">
                <a:pos x="1332" y="1890"/>
              </a:cxn>
              <a:cxn ang="0">
                <a:pos x="1125" y="1926"/>
              </a:cxn>
              <a:cxn ang="0">
                <a:pos x="792" y="2034"/>
              </a:cxn>
              <a:cxn ang="0">
                <a:pos x="621" y="2079"/>
              </a:cxn>
              <a:cxn ang="0">
                <a:pos x="297" y="2115"/>
              </a:cxn>
              <a:cxn ang="0">
                <a:pos x="108" y="2160"/>
              </a:cxn>
              <a:cxn ang="0">
                <a:pos x="36" y="2232"/>
              </a:cxn>
              <a:cxn ang="0">
                <a:pos x="27" y="2349"/>
              </a:cxn>
              <a:cxn ang="0">
                <a:pos x="0" y="2313"/>
              </a:cxn>
            </a:cxnLst>
            <a:rect l="0" t="0" r="r" b="b"/>
            <a:pathLst>
              <a:path w="3501" h="2493">
                <a:moveTo>
                  <a:pt x="0" y="2313"/>
                </a:moveTo>
                <a:cubicBezTo>
                  <a:pt x="34" y="2324"/>
                  <a:pt x="58" y="2339"/>
                  <a:pt x="81" y="2367"/>
                </a:cubicBezTo>
                <a:cubicBezTo>
                  <a:pt x="104" y="2395"/>
                  <a:pt x="91" y="2387"/>
                  <a:pt x="99" y="2394"/>
                </a:cubicBezTo>
                <a:cubicBezTo>
                  <a:pt x="168" y="2455"/>
                  <a:pt x="254" y="2475"/>
                  <a:pt x="342" y="2493"/>
                </a:cubicBezTo>
                <a:cubicBezTo>
                  <a:pt x="525" y="2484"/>
                  <a:pt x="708" y="2469"/>
                  <a:pt x="891" y="2457"/>
                </a:cubicBezTo>
                <a:cubicBezTo>
                  <a:pt x="946" y="2446"/>
                  <a:pt x="969" y="2425"/>
                  <a:pt x="1017" y="2412"/>
                </a:cubicBezTo>
                <a:cubicBezTo>
                  <a:pt x="1092" y="2392"/>
                  <a:pt x="1167" y="2368"/>
                  <a:pt x="1242" y="2349"/>
                </a:cubicBezTo>
                <a:cubicBezTo>
                  <a:pt x="1298" y="2335"/>
                  <a:pt x="1357" y="2336"/>
                  <a:pt x="1413" y="2322"/>
                </a:cubicBezTo>
                <a:cubicBezTo>
                  <a:pt x="1545" y="2289"/>
                  <a:pt x="1384" y="2316"/>
                  <a:pt x="1530" y="2295"/>
                </a:cubicBezTo>
                <a:cubicBezTo>
                  <a:pt x="1589" y="2275"/>
                  <a:pt x="1650" y="2261"/>
                  <a:pt x="1710" y="2241"/>
                </a:cubicBezTo>
                <a:cubicBezTo>
                  <a:pt x="1731" y="2234"/>
                  <a:pt x="1746" y="2217"/>
                  <a:pt x="1764" y="2205"/>
                </a:cubicBezTo>
                <a:cubicBezTo>
                  <a:pt x="1810" y="2174"/>
                  <a:pt x="1862" y="2167"/>
                  <a:pt x="1917" y="2160"/>
                </a:cubicBezTo>
                <a:cubicBezTo>
                  <a:pt x="1955" y="2141"/>
                  <a:pt x="1998" y="2144"/>
                  <a:pt x="2034" y="2124"/>
                </a:cubicBezTo>
                <a:cubicBezTo>
                  <a:pt x="2053" y="2113"/>
                  <a:pt x="2067" y="2095"/>
                  <a:pt x="2088" y="2088"/>
                </a:cubicBezTo>
                <a:cubicBezTo>
                  <a:pt x="2128" y="2075"/>
                  <a:pt x="2169" y="2054"/>
                  <a:pt x="2205" y="2034"/>
                </a:cubicBezTo>
                <a:cubicBezTo>
                  <a:pt x="2224" y="2023"/>
                  <a:pt x="2238" y="2005"/>
                  <a:pt x="2259" y="1998"/>
                </a:cubicBezTo>
                <a:cubicBezTo>
                  <a:pt x="2286" y="1989"/>
                  <a:pt x="2315" y="1976"/>
                  <a:pt x="2340" y="1962"/>
                </a:cubicBezTo>
                <a:cubicBezTo>
                  <a:pt x="2404" y="1927"/>
                  <a:pt x="2469" y="1885"/>
                  <a:pt x="2529" y="1845"/>
                </a:cubicBezTo>
                <a:cubicBezTo>
                  <a:pt x="2552" y="1830"/>
                  <a:pt x="2585" y="1821"/>
                  <a:pt x="2610" y="1809"/>
                </a:cubicBezTo>
                <a:cubicBezTo>
                  <a:pt x="2642" y="1793"/>
                  <a:pt x="2636" y="1788"/>
                  <a:pt x="2664" y="1764"/>
                </a:cubicBezTo>
                <a:cubicBezTo>
                  <a:pt x="2715" y="1720"/>
                  <a:pt x="2756" y="1677"/>
                  <a:pt x="2817" y="1647"/>
                </a:cubicBezTo>
                <a:cubicBezTo>
                  <a:pt x="2838" y="1584"/>
                  <a:pt x="2806" y="1658"/>
                  <a:pt x="2862" y="1602"/>
                </a:cubicBezTo>
                <a:cubicBezTo>
                  <a:pt x="2876" y="1588"/>
                  <a:pt x="2876" y="1563"/>
                  <a:pt x="2889" y="1548"/>
                </a:cubicBezTo>
                <a:cubicBezTo>
                  <a:pt x="2914" y="1518"/>
                  <a:pt x="2917" y="1528"/>
                  <a:pt x="2934" y="1494"/>
                </a:cubicBezTo>
                <a:cubicBezTo>
                  <a:pt x="2971" y="1419"/>
                  <a:pt x="2909" y="1517"/>
                  <a:pt x="2961" y="1440"/>
                </a:cubicBezTo>
                <a:cubicBezTo>
                  <a:pt x="2975" y="1383"/>
                  <a:pt x="3009" y="1318"/>
                  <a:pt x="3042" y="1269"/>
                </a:cubicBezTo>
                <a:cubicBezTo>
                  <a:pt x="3056" y="1212"/>
                  <a:pt x="3044" y="1243"/>
                  <a:pt x="3087" y="1179"/>
                </a:cubicBezTo>
                <a:cubicBezTo>
                  <a:pt x="3114" y="1138"/>
                  <a:pt x="3143" y="1073"/>
                  <a:pt x="3159" y="1026"/>
                </a:cubicBezTo>
                <a:cubicBezTo>
                  <a:pt x="3166" y="1005"/>
                  <a:pt x="3183" y="990"/>
                  <a:pt x="3195" y="972"/>
                </a:cubicBezTo>
                <a:cubicBezTo>
                  <a:pt x="3201" y="963"/>
                  <a:pt x="3213" y="945"/>
                  <a:pt x="3213" y="945"/>
                </a:cubicBezTo>
                <a:cubicBezTo>
                  <a:pt x="3226" y="892"/>
                  <a:pt x="3255" y="846"/>
                  <a:pt x="3285" y="801"/>
                </a:cubicBezTo>
                <a:cubicBezTo>
                  <a:pt x="3301" y="777"/>
                  <a:pt x="3296" y="744"/>
                  <a:pt x="3312" y="720"/>
                </a:cubicBezTo>
                <a:cubicBezTo>
                  <a:pt x="3335" y="686"/>
                  <a:pt x="3350" y="649"/>
                  <a:pt x="3366" y="612"/>
                </a:cubicBezTo>
                <a:cubicBezTo>
                  <a:pt x="3371" y="600"/>
                  <a:pt x="3377" y="588"/>
                  <a:pt x="3384" y="576"/>
                </a:cubicBezTo>
                <a:cubicBezTo>
                  <a:pt x="3389" y="567"/>
                  <a:pt x="3398" y="559"/>
                  <a:pt x="3402" y="549"/>
                </a:cubicBezTo>
                <a:cubicBezTo>
                  <a:pt x="3410" y="532"/>
                  <a:pt x="3409" y="511"/>
                  <a:pt x="3420" y="495"/>
                </a:cubicBezTo>
                <a:cubicBezTo>
                  <a:pt x="3436" y="471"/>
                  <a:pt x="3453" y="441"/>
                  <a:pt x="3465" y="414"/>
                </a:cubicBezTo>
                <a:cubicBezTo>
                  <a:pt x="3465" y="414"/>
                  <a:pt x="3487" y="347"/>
                  <a:pt x="3492" y="333"/>
                </a:cubicBezTo>
                <a:cubicBezTo>
                  <a:pt x="3495" y="324"/>
                  <a:pt x="3501" y="306"/>
                  <a:pt x="3501" y="306"/>
                </a:cubicBezTo>
                <a:cubicBezTo>
                  <a:pt x="3499" y="282"/>
                  <a:pt x="3501" y="208"/>
                  <a:pt x="3483" y="171"/>
                </a:cubicBezTo>
                <a:cubicBezTo>
                  <a:pt x="3461" y="128"/>
                  <a:pt x="3422" y="118"/>
                  <a:pt x="3384" y="99"/>
                </a:cubicBezTo>
                <a:cubicBezTo>
                  <a:pt x="3288" y="51"/>
                  <a:pt x="3194" y="39"/>
                  <a:pt x="3087" y="27"/>
                </a:cubicBezTo>
                <a:cubicBezTo>
                  <a:pt x="3031" y="8"/>
                  <a:pt x="2974" y="6"/>
                  <a:pt x="2916" y="0"/>
                </a:cubicBezTo>
                <a:cubicBezTo>
                  <a:pt x="2874" y="3"/>
                  <a:pt x="2832" y="4"/>
                  <a:pt x="2790" y="9"/>
                </a:cubicBezTo>
                <a:cubicBezTo>
                  <a:pt x="2750" y="14"/>
                  <a:pt x="2721" y="50"/>
                  <a:pt x="2682" y="63"/>
                </a:cubicBezTo>
                <a:cubicBezTo>
                  <a:pt x="2679" y="68"/>
                  <a:pt x="2638" y="116"/>
                  <a:pt x="2637" y="117"/>
                </a:cubicBezTo>
                <a:cubicBezTo>
                  <a:pt x="2632" y="125"/>
                  <a:pt x="2633" y="136"/>
                  <a:pt x="2628" y="144"/>
                </a:cubicBezTo>
                <a:cubicBezTo>
                  <a:pt x="2588" y="204"/>
                  <a:pt x="2612" y="139"/>
                  <a:pt x="2583" y="198"/>
                </a:cubicBezTo>
                <a:cubicBezTo>
                  <a:pt x="2556" y="252"/>
                  <a:pt x="2527" y="309"/>
                  <a:pt x="2493" y="360"/>
                </a:cubicBezTo>
                <a:cubicBezTo>
                  <a:pt x="2482" y="376"/>
                  <a:pt x="2486" y="398"/>
                  <a:pt x="2475" y="414"/>
                </a:cubicBezTo>
                <a:cubicBezTo>
                  <a:pt x="2444" y="460"/>
                  <a:pt x="2404" y="540"/>
                  <a:pt x="2349" y="558"/>
                </a:cubicBezTo>
                <a:cubicBezTo>
                  <a:pt x="2316" y="656"/>
                  <a:pt x="2371" y="510"/>
                  <a:pt x="2313" y="603"/>
                </a:cubicBezTo>
                <a:cubicBezTo>
                  <a:pt x="2303" y="619"/>
                  <a:pt x="2301" y="639"/>
                  <a:pt x="2295" y="657"/>
                </a:cubicBezTo>
                <a:cubicBezTo>
                  <a:pt x="2289" y="676"/>
                  <a:pt x="2263" y="698"/>
                  <a:pt x="2250" y="711"/>
                </a:cubicBezTo>
                <a:cubicBezTo>
                  <a:pt x="2241" y="738"/>
                  <a:pt x="2228" y="767"/>
                  <a:pt x="2214" y="792"/>
                </a:cubicBezTo>
                <a:cubicBezTo>
                  <a:pt x="2203" y="811"/>
                  <a:pt x="2185" y="825"/>
                  <a:pt x="2178" y="846"/>
                </a:cubicBezTo>
                <a:cubicBezTo>
                  <a:pt x="2159" y="904"/>
                  <a:pt x="2171" y="971"/>
                  <a:pt x="2115" y="990"/>
                </a:cubicBezTo>
                <a:cubicBezTo>
                  <a:pt x="2109" y="999"/>
                  <a:pt x="2096" y="1027"/>
                  <a:pt x="2088" y="1035"/>
                </a:cubicBezTo>
                <a:cubicBezTo>
                  <a:pt x="2080" y="1043"/>
                  <a:pt x="2076" y="1035"/>
                  <a:pt x="2070" y="1044"/>
                </a:cubicBezTo>
                <a:cubicBezTo>
                  <a:pt x="2063" y="1053"/>
                  <a:pt x="2069" y="1025"/>
                  <a:pt x="2061" y="1035"/>
                </a:cubicBezTo>
                <a:cubicBezTo>
                  <a:pt x="2053" y="1045"/>
                  <a:pt x="2049" y="1068"/>
                  <a:pt x="2025" y="1107"/>
                </a:cubicBezTo>
                <a:cubicBezTo>
                  <a:pt x="1986" y="1165"/>
                  <a:pt x="1948" y="1207"/>
                  <a:pt x="1917" y="1269"/>
                </a:cubicBezTo>
                <a:cubicBezTo>
                  <a:pt x="1904" y="1295"/>
                  <a:pt x="1861" y="1357"/>
                  <a:pt x="1854" y="1377"/>
                </a:cubicBezTo>
                <a:cubicBezTo>
                  <a:pt x="1837" y="1429"/>
                  <a:pt x="1791" y="1527"/>
                  <a:pt x="1746" y="1557"/>
                </a:cubicBezTo>
                <a:cubicBezTo>
                  <a:pt x="1733" y="1576"/>
                  <a:pt x="1714" y="1592"/>
                  <a:pt x="1701" y="1611"/>
                </a:cubicBezTo>
                <a:cubicBezTo>
                  <a:pt x="1678" y="1646"/>
                  <a:pt x="1697" y="1657"/>
                  <a:pt x="1647" y="1674"/>
                </a:cubicBezTo>
                <a:cubicBezTo>
                  <a:pt x="1622" y="1699"/>
                  <a:pt x="1594" y="1725"/>
                  <a:pt x="1566" y="1746"/>
                </a:cubicBezTo>
                <a:cubicBezTo>
                  <a:pt x="1549" y="1759"/>
                  <a:pt x="1512" y="1782"/>
                  <a:pt x="1512" y="1782"/>
                </a:cubicBezTo>
                <a:cubicBezTo>
                  <a:pt x="1489" y="1817"/>
                  <a:pt x="1474" y="1817"/>
                  <a:pt x="1440" y="1836"/>
                </a:cubicBezTo>
                <a:cubicBezTo>
                  <a:pt x="1335" y="1894"/>
                  <a:pt x="1437" y="1855"/>
                  <a:pt x="1332" y="1890"/>
                </a:cubicBezTo>
                <a:cubicBezTo>
                  <a:pt x="1290" y="1904"/>
                  <a:pt x="1322" y="1913"/>
                  <a:pt x="1278" y="1917"/>
                </a:cubicBezTo>
                <a:cubicBezTo>
                  <a:pt x="1227" y="1922"/>
                  <a:pt x="1176" y="1923"/>
                  <a:pt x="1125" y="1926"/>
                </a:cubicBezTo>
                <a:cubicBezTo>
                  <a:pt x="1074" y="1936"/>
                  <a:pt x="946" y="1966"/>
                  <a:pt x="900" y="1989"/>
                </a:cubicBezTo>
                <a:cubicBezTo>
                  <a:pt x="865" y="2007"/>
                  <a:pt x="831" y="2024"/>
                  <a:pt x="792" y="2034"/>
                </a:cubicBezTo>
                <a:cubicBezTo>
                  <a:pt x="762" y="2041"/>
                  <a:pt x="732" y="2045"/>
                  <a:pt x="702" y="2052"/>
                </a:cubicBezTo>
                <a:cubicBezTo>
                  <a:pt x="674" y="2059"/>
                  <a:pt x="649" y="2076"/>
                  <a:pt x="621" y="2079"/>
                </a:cubicBezTo>
                <a:cubicBezTo>
                  <a:pt x="480" y="2093"/>
                  <a:pt x="561" y="2086"/>
                  <a:pt x="378" y="2097"/>
                </a:cubicBezTo>
                <a:cubicBezTo>
                  <a:pt x="357" y="2100"/>
                  <a:pt x="319" y="2104"/>
                  <a:pt x="297" y="2115"/>
                </a:cubicBezTo>
                <a:cubicBezTo>
                  <a:pt x="262" y="2133"/>
                  <a:pt x="281" y="2134"/>
                  <a:pt x="243" y="2142"/>
                </a:cubicBezTo>
                <a:cubicBezTo>
                  <a:pt x="222" y="2146"/>
                  <a:pt x="126" y="2158"/>
                  <a:pt x="108" y="2160"/>
                </a:cubicBezTo>
                <a:cubicBezTo>
                  <a:pt x="90" y="2166"/>
                  <a:pt x="72" y="2172"/>
                  <a:pt x="54" y="2178"/>
                </a:cubicBezTo>
                <a:cubicBezTo>
                  <a:pt x="36" y="2184"/>
                  <a:pt x="42" y="2214"/>
                  <a:pt x="36" y="2232"/>
                </a:cubicBezTo>
                <a:cubicBezTo>
                  <a:pt x="24" y="2269"/>
                  <a:pt x="32" y="2251"/>
                  <a:pt x="9" y="2286"/>
                </a:cubicBezTo>
                <a:cubicBezTo>
                  <a:pt x="9" y="2286"/>
                  <a:pt x="23" y="2345"/>
                  <a:pt x="27" y="2349"/>
                </a:cubicBezTo>
                <a:cubicBezTo>
                  <a:pt x="57" y="2379"/>
                  <a:pt x="54" y="2342"/>
                  <a:pt x="54" y="2367"/>
                </a:cubicBezTo>
                <a:lnTo>
                  <a:pt x="0" y="2313"/>
                </a:lnTo>
                <a:close/>
              </a:path>
            </a:pathLst>
          </a:cu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5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31" grpId="0" animBg="1"/>
      <p:bldP spid="7683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Starting CURE</a:t>
            </a:r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5486400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r>
              <a:rPr lang="en-US" b="1" u="sng" dirty="0" smtClean="0">
                <a:solidFill>
                  <a:srgbClr val="FF0066"/>
                </a:solidFill>
              </a:rPr>
              <a:t>2 Pass algorithm. Pass 1:</a:t>
            </a:r>
          </a:p>
          <a:p>
            <a:r>
              <a:rPr lang="en-US" b="1" dirty="0" smtClean="0"/>
              <a:t>0) Pick a random sample of points that fit in main memory</a:t>
            </a:r>
          </a:p>
          <a:p>
            <a:r>
              <a:rPr lang="en-US" b="1" dirty="0" smtClean="0">
                <a:solidFill>
                  <a:srgbClr val="D60093"/>
                </a:solidFill>
              </a:rPr>
              <a:t>1) Initial clusters: </a:t>
            </a:r>
          </a:p>
          <a:p>
            <a:pPr lvl="1"/>
            <a:r>
              <a:rPr lang="en-US" dirty="0" smtClean="0"/>
              <a:t>Cluster these points hierarchically – group </a:t>
            </a:r>
            <a:br>
              <a:rPr lang="en-US" dirty="0" smtClean="0"/>
            </a:br>
            <a:r>
              <a:rPr lang="en-US" dirty="0" smtClean="0"/>
              <a:t>nearest points/clusters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2) Pick representative points:</a:t>
            </a:r>
          </a:p>
          <a:p>
            <a:pPr lvl="1"/>
            <a:r>
              <a:rPr lang="en-US" dirty="0" smtClean="0"/>
              <a:t>For each cluster, pick a sample of points, as dispersed as possible</a:t>
            </a:r>
          </a:p>
          <a:p>
            <a:pPr lvl="1"/>
            <a:r>
              <a:rPr lang="en-US" dirty="0" smtClean="0"/>
              <a:t>From the sample, pick representatives by moving them (say) 20% toward the centroid of the cluster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4875-D4D4-48AC-B2D1-F6AA09775CCA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8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Initial Clusters</a:t>
            </a:r>
          </a:p>
        </p:txBody>
      </p:sp>
      <p:sp>
        <p:nvSpPr>
          <p:cNvPr id="3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399A-B745-4CB0-B7BA-AC55B15E361E}" type="slidenum">
              <a:rPr lang="en-US"/>
              <a:pPr/>
              <a:t>86</a:t>
            </a:fld>
            <a:endParaRPr lang="en-US"/>
          </a:p>
        </p:txBody>
      </p:sp>
      <p:sp>
        <p:nvSpPr>
          <p:cNvPr id="78851" name="Text Box 3"/>
          <p:cNvSpPr txBox="1">
            <a:spLocks noChangeArrowheads="1"/>
          </p:cNvSpPr>
          <p:nvPr/>
        </p:nvSpPr>
        <p:spPr bwMode="auto">
          <a:xfrm>
            <a:off x="1660525" y="3386138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8852" name="Text Box 4"/>
          <p:cNvSpPr txBox="1">
            <a:spLocks noChangeArrowheads="1"/>
          </p:cNvSpPr>
          <p:nvPr/>
        </p:nvSpPr>
        <p:spPr bwMode="auto">
          <a:xfrm>
            <a:off x="3200400" y="34290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8853" name="Text Box 5"/>
          <p:cNvSpPr txBox="1">
            <a:spLocks noChangeArrowheads="1"/>
          </p:cNvSpPr>
          <p:nvPr/>
        </p:nvSpPr>
        <p:spPr bwMode="auto">
          <a:xfrm>
            <a:off x="4114800" y="27432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8854" name="Text Box 6"/>
          <p:cNvSpPr txBox="1">
            <a:spLocks noChangeArrowheads="1"/>
          </p:cNvSpPr>
          <p:nvPr/>
        </p:nvSpPr>
        <p:spPr bwMode="auto">
          <a:xfrm>
            <a:off x="5410200" y="32004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8855" name="Text Box 7"/>
          <p:cNvSpPr txBox="1">
            <a:spLocks noChangeArrowheads="1"/>
          </p:cNvSpPr>
          <p:nvPr/>
        </p:nvSpPr>
        <p:spPr bwMode="auto">
          <a:xfrm>
            <a:off x="5562600" y="24384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8856" name="Text Box 8"/>
          <p:cNvSpPr txBox="1">
            <a:spLocks noChangeArrowheads="1"/>
          </p:cNvSpPr>
          <p:nvPr/>
        </p:nvSpPr>
        <p:spPr bwMode="auto">
          <a:xfrm>
            <a:off x="6705600" y="25146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8857" name="Text Box 9"/>
          <p:cNvSpPr txBox="1">
            <a:spLocks noChangeArrowheads="1"/>
          </p:cNvSpPr>
          <p:nvPr/>
        </p:nvSpPr>
        <p:spPr bwMode="auto">
          <a:xfrm>
            <a:off x="1981200" y="38862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8858" name="Text Box 10"/>
          <p:cNvSpPr txBox="1">
            <a:spLocks noChangeArrowheads="1"/>
          </p:cNvSpPr>
          <p:nvPr/>
        </p:nvSpPr>
        <p:spPr bwMode="auto">
          <a:xfrm>
            <a:off x="2667000" y="32766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8859" name="Text Box 11"/>
          <p:cNvSpPr txBox="1">
            <a:spLocks noChangeArrowheads="1"/>
          </p:cNvSpPr>
          <p:nvPr/>
        </p:nvSpPr>
        <p:spPr bwMode="auto">
          <a:xfrm>
            <a:off x="4114800" y="33528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8860" name="Text Box 12"/>
          <p:cNvSpPr txBox="1">
            <a:spLocks noChangeArrowheads="1"/>
          </p:cNvSpPr>
          <p:nvPr/>
        </p:nvSpPr>
        <p:spPr bwMode="auto">
          <a:xfrm>
            <a:off x="6019800" y="28956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8861" name="Text Box 13"/>
          <p:cNvSpPr txBox="1">
            <a:spLocks noChangeArrowheads="1"/>
          </p:cNvSpPr>
          <p:nvPr/>
        </p:nvSpPr>
        <p:spPr bwMode="auto">
          <a:xfrm>
            <a:off x="6629400" y="33528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8862" name="Text Box 14"/>
          <p:cNvSpPr txBox="1">
            <a:spLocks noChangeArrowheads="1"/>
          </p:cNvSpPr>
          <p:nvPr/>
        </p:nvSpPr>
        <p:spPr bwMode="auto">
          <a:xfrm>
            <a:off x="1736725" y="4833938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8863" name="Text Box 15"/>
          <p:cNvSpPr txBox="1">
            <a:spLocks noChangeArrowheads="1"/>
          </p:cNvSpPr>
          <p:nvPr/>
        </p:nvSpPr>
        <p:spPr bwMode="auto">
          <a:xfrm>
            <a:off x="5181600" y="28956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8864" name="Text Box 16"/>
          <p:cNvSpPr txBox="1">
            <a:spLocks noChangeArrowheads="1"/>
          </p:cNvSpPr>
          <p:nvPr/>
        </p:nvSpPr>
        <p:spPr bwMode="auto">
          <a:xfrm>
            <a:off x="5257800" y="41148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8865" name="Text Box 17"/>
          <p:cNvSpPr txBox="1">
            <a:spLocks noChangeArrowheads="1"/>
          </p:cNvSpPr>
          <p:nvPr/>
        </p:nvSpPr>
        <p:spPr bwMode="auto">
          <a:xfrm>
            <a:off x="5791200" y="32766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8866" name="Text Box 18"/>
          <p:cNvSpPr txBox="1">
            <a:spLocks noChangeArrowheads="1"/>
          </p:cNvSpPr>
          <p:nvPr/>
        </p:nvSpPr>
        <p:spPr bwMode="auto">
          <a:xfrm>
            <a:off x="6248400" y="21336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8867" name="Text Box 19"/>
          <p:cNvSpPr txBox="1">
            <a:spLocks noChangeArrowheads="1"/>
          </p:cNvSpPr>
          <p:nvPr/>
        </p:nvSpPr>
        <p:spPr bwMode="auto">
          <a:xfrm>
            <a:off x="6781800" y="15240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8868" name="Text Box 20"/>
          <p:cNvSpPr txBox="1">
            <a:spLocks noChangeArrowheads="1"/>
          </p:cNvSpPr>
          <p:nvPr/>
        </p:nvSpPr>
        <p:spPr bwMode="auto">
          <a:xfrm>
            <a:off x="3276600" y="44958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8869" name="Text Box 21"/>
          <p:cNvSpPr txBox="1">
            <a:spLocks noChangeArrowheads="1"/>
          </p:cNvSpPr>
          <p:nvPr/>
        </p:nvSpPr>
        <p:spPr bwMode="auto">
          <a:xfrm>
            <a:off x="3810000" y="44958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8870" name="Text Box 22"/>
          <p:cNvSpPr txBox="1">
            <a:spLocks noChangeArrowheads="1"/>
          </p:cNvSpPr>
          <p:nvPr/>
        </p:nvSpPr>
        <p:spPr bwMode="auto">
          <a:xfrm>
            <a:off x="4648200" y="37338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8871" name="Text Box 23"/>
          <p:cNvSpPr txBox="1">
            <a:spLocks noChangeArrowheads="1"/>
          </p:cNvSpPr>
          <p:nvPr/>
        </p:nvSpPr>
        <p:spPr bwMode="auto">
          <a:xfrm>
            <a:off x="4572000" y="43434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8872" name="Text Box 24"/>
          <p:cNvSpPr txBox="1">
            <a:spLocks noChangeArrowheads="1"/>
          </p:cNvSpPr>
          <p:nvPr/>
        </p:nvSpPr>
        <p:spPr bwMode="auto">
          <a:xfrm>
            <a:off x="5943600" y="15240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8873" name="Text Box 25"/>
          <p:cNvSpPr txBox="1">
            <a:spLocks noChangeArrowheads="1"/>
          </p:cNvSpPr>
          <p:nvPr/>
        </p:nvSpPr>
        <p:spPr bwMode="auto">
          <a:xfrm>
            <a:off x="2209800" y="48006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8874" name="Text Box 26"/>
          <p:cNvSpPr txBox="1">
            <a:spLocks noChangeArrowheads="1"/>
          </p:cNvSpPr>
          <p:nvPr/>
        </p:nvSpPr>
        <p:spPr bwMode="auto">
          <a:xfrm>
            <a:off x="2590800" y="47244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8875" name="Text Box 27"/>
          <p:cNvSpPr txBox="1">
            <a:spLocks noChangeArrowheads="1"/>
          </p:cNvSpPr>
          <p:nvPr/>
        </p:nvSpPr>
        <p:spPr bwMode="auto">
          <a:xfrm>
            <a:off x="441325" y="3995738"/>
            <a:ext cx="9731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salary</a:t>
            </a:r>
          </a:p>
        </p:txBody>
      </p:sp>
      <p:sp>
        <p:nvSpPr>
          <p:cNvPr id="78876" name="Text Box 28"/>
          <p:cNvSpPr txBox="1">
            <a:spLocks noChangeArrowheads="1"/>
          </p:cNvSpPr>
          <p:nvPr/>
        </p:nvSpPr>
        <p:spPr bwMode="auto">
          <a:xfrm>
            <a:off x="3946525" y="5672138"/>
            <a:ext cx="673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age</a:t>
            </a:r>
          </a:p>
        </p:txBody>
      </p:sp>
      <p:sp>
        <p:nvSpPr>
          <p:cNvPr id="78877" name="Line 29"/>
          <p:cNvSpPr>
            <a:spLocks noChangeShapeType="1"/>
          </p:cNvSpPr>
          <p:nvPr/>
        </p:nvSpPr>
        <p:spPr bwMode="auto">
          <a:xfrm>
            <a:off x="4648200" y="5943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878" name="Line 30"/>
          <p:cNvSpPr>
            <a:spLocks noChangeShapeType="1"/>
          </p:cNvSpPr>
          <p:nvPr/>
        </p:nvSpPr>
        <p:spPr bwMode="auto">
          <a:xfrm flipV="1">
            <a:off x="838200" y="3657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879" name="Oval 31"/>
          <p:cNvSpPr>
            <a:spLocks noChangeArrowheads="1"/>
          </p:cNvSpPr>
          <p:nvPr/>
        </p:nvSpPr>
        <p:spPr bwMode="auto">
          <a:xfrm rot="-765715">
            <a:off x="1524000" y="2971800"/>
            <a:ext cx="3200400" cy="12192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880" name="Oval 32"/>
          <p:cNvSpPr>
            <a:spLocks noChangeArrowheads="1"/>
          </p:cNvSpPr>
          <p:nvPr/>
        </p:nvSpPr>
        <p:spPr bwMode="auto">
          <a:xfrm>
            <a:off x="5105400" y="1524000"/>
            <a:ext cx="2438400" cy="2438400"/>
          </a:xfrm>
          <a:prstGeom prst="ellipse">
            <a:avLst/>
          </a:prstGeom>
          <a:solidFill>
            <a:srgbClr val="FFCC99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881" name="Oval 33"/>
          <p:cNvSpPr>
            <a:spLocks noChangeArrowheads="1"/>
          </p:cNvSpPr>
          <p:nvPr/>
        </p:nvSpPr>
        <p:spPr bwMode="auto">
          <a:xfrm rot="-867123">
            <a:off x="1524000" y="4114800"/>
            <a:ext cx="4419600" cy="1066800"/>
          </a:xfrm>
          <a:prstGeom prst="ellipse">
            <a:avLst/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7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79" grpId="0" animBg="1"/>
      <p:bldP spid="78880" grpId="0" animBg="1"/>
      <p:bldP spid="78881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Pick Dispersed Points</a:t>
            </a:r>
          </a:p>
        </p:txBody>
      </p:sp>
      <p:sp>
        <p:nvSpPr>
          <p:cNvPr id="3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106D-5E90-4DCD-AC13-0F5F01FA7579}" type="slidenum">
              <a:rPr lang="en-US"/>
              <a:pPr/>
              <a:t>87</a:t>
            </a:fld>
            <a:endParaRPr lang="en-US"/>
          </a:p>
        </p:txBody>
      </p:sp>
      <p:sp>
        <p:nvSpPr>
          <p:cNvPr id="79875" name="Text Box 3"/>
          <p:cNvSpPr txBox="1">
            <a:spLocks noChangeArrowheads="1"/>
          </p:cNvSpPr>
          <p:nvPr/>
        </p:nvSpPr>
        <p:spPr bwMode="auto">
          <a:xfrm>
            <a:off x="1660525" y="3386138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3200400" y="34290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4114800" y="27432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9878" name="Text Box 6"/>
          <p:cNvSpPr txBox="1">
            <a:spLocks noChangeArrowheads="1"/>
          </p:cNvSpPr>
          <p:nvPr/>
        </p:nvSpPr>
        <p:spPr bwMode="auto">
          <a:xfrm>
            <a:off x="5410200" y="32004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9879" name="Text Box 7"/>
          <p:cNvSpPr txBox="1">
            <a:spLocks noChangeArrowheads="1"/>
          </p:cNvSpPr>
          <p:nvPr/>
        </p:nvSpPr>
        <p:spPr bwMode="auto">
          <a:xfrm>
            <a:off x="5562600" y="24384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9880" name="Text Box 8"/>
          <p:cNvSpPr txBox="1">
            <a:spLocks noChangeArrowheads="1"/>
          </p:cNvSpPr>
          <p:nvPr/>
        </p:nvSpPr>
        <p:spPr bwMode="auto">
          <a:xfrm>
            <a:off x="6705600" y="25146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9881" name="Text Box 9"/>
          <p:cNvSpPr txBox="1">
            <a:spLocks noChangeArrowheads="1"/>
          </p:cNvSpPr>
          <p:nvPr/>
        </p:nvSpPr>
        <p:spPr bwMode="auto">
          <a:xfrm>
            <a:off x="1981200" y="38862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9882" name="Text Box 10"/>
          <p:cNvSpPr txBox="1">
            <a:spLocks noChangeArrowheads="1"/>
          </p:cNvSpPr>
          <p:nvPr/>
        </p:nvSpPr>
        <p:spPr bwMode="auto">
          <a:xfrm>
            <a:off x="2667000" y="32766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9883" name="Text Box 11"/>
          <p:cNvSpPr txBox="1">
            <a:spLocks noChangeArrowheads="1"/>
          </p:cNvSpPr>
          <p:nvPr/>
        </p:nvSpPr>
        <p:spPr bwMode="auto">
          <a:xfrm>
            <a:off x="4114800" y="33528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9884" name="Text Box 12"/>
          <p:cNvSpPr txBox="1">
            <a:spLocks noChangeArrowheads="1"/>
          </p:cNvSpPr>
          <p:nvPr/>
        </p:nvSpPr>
        <p:spPr bwMode="auto">
          <a:xfrm>
            <a:off x="6019800" y="28956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9885" name="Text Box 13"/>
          <p:cNvSpPr txBox="1">
            <a:spLocks noChangeArrowheads="1"/>
          </p:cNvSpPr>
          <p:nvPr/>
        </p:nvSpPr>
        <p:spPr bwMode="auto">
          <a:xfrm>
            <a:off x="6629400" y="33528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79886" name="Text Box 14"/>
          <p:cNvSpPr txBox="1">
            <a:spLocks noChangeArrowheads="1"/>
          </p:cNvSpPr>
          <p:nvPr/>
        </p:nvSpPr>
        <p:spPr bwMode="auto">
          <a:xfrm>
            <a:off x="1736725" y="4833938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9887" name="Text Box 15"/>
          <p:cNvSpPr txBox="1">
            <a:spLocks noChangeArrowheads="1"/>
          </p:cNvSpPr>
          <p:nvPr/>
        </p:nvSpPr>
        <p:spPr bwMode="auto">
          <a:xfrm>
            <a:off x="5181600" y="28956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9888" name="Text Box 16"/>
          <p:cNvSpPr txBox="1">
            <a:spLocks noChangeArrowheads="1"/>
          </p:cNvSpPr>
          <p:nvPr/>
        </p:nvSpPr>
        <p:spPr bwMode="auto">
          <a:xfrm>
            <a:off x="5257800" y="41148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9889" name="Text Box 17"/>
          <p:cNvSpPr txBox="1">
            <a:spLocks noChangeArrowheads="1"/>
          </p:cNvSpPr>
          <p:nvPr/>
        </p:nvSpPr>
        <p:spPr bwMode="auto">
          <a:xfrm>
            <a:off x="5791200" y="32766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9890" name="Text Box 18"/>
          <p:cNvSpPr txBox="1">
            <a:spLocks noChangeArrowheads="1"/>
          </p:cNvSpPr>
          <p:nvPr/>
        </p:nvSpPr>
        <p:spPr bwMode="auto">
          <a:xfrm>
            <a:off x="6248400" y="21336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9891" name="Text Box 19"/>
          <p:cNvSpPr txBox="1">
            <a:spLocks noChangeArrowheads="1"/>
          </p:cNvSpPr>
          <p:nvPr/>
        </p:nvSpPr>
        <p:spPr bwMode="auto">
          <a:xfrm>
            <a:off x="6781800" y="15240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9892" name="Text Box 20"/>
          <p:cNvSpPr txBox="1">
            <a:spLocks noChangeArrowheads="1"/>
          </p:cNvSpPr>
          <p:nvPr/>
        </p:nvSpPr>
        <p:spPr bwMode="auto">
          <a:xfrm>
            <a:off x="3276600" y="44958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9893" name="Text Box 21"/>
          <p:cNvSpPr txBox="1">
            <a:spLocks noChangeArrowheads="1"/>
          </p:cNvSpPr>
          <p:nvPr/>
        </p:nvSpPr>
        <p:spPr bwMode="auto">
          <a:xfrm>
            <a:off x="3810000" y="44958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9894" name="Text Box 22"/>
          <p:cNvSpPr txBox="1">
            <a:spLocks noChangeArrowheads="1"/>
          </p:cNvSpPr>
          <p:nvPr/>
        </p:nvSpPr>
        <p:spPr bwMode="auto">
          <a:xfrm>
            <a:off x="4648200" y="37338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9895" name="Text Box 23"/>
          <p:cNvSpPr txBox="1">
            <a:spLocks noChangeArrowheads="1"/>
          </p:cNvSpPr>
          <p:nvPr/>
        </p:nvSpPr>
        <p:spPr bwMode="auto">
          <a:xfrm>
            <a:off x="4572000" y="43434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9896" name="Text Box 24"/>
          <p:cNvSpPr txBox="1">
            <a:spLocks noChangeArrowheads="1"/>
          </p:cNvSpPr>
          <p:nvPr/>
        </p:nvSpPr>
        <p:spPr bwMode="auto">
          <a:xfrm>
            <a:off x="5943600" y="15240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9897" name="Text Box 25"/>
          <p:cNvSpPr txBox="1">
            <a:spLocks noChangeArrowheads="1"/>
          </p:cNvSpPr>
          <p:nvPr/>
        </p:nvSpPr>
        <p:spPr bwMode="auto">
          <a:xfrm>
            <a:off x="2209800" y="48006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9898" name="Text Box 26"/>
          <p:cNvSpPr txBox="1">
            <a:spLocks noChangeArrowheads="1"/>
          </p:cNvSpPr>
          <p:nvPr/>
        </p:nvSpPr>
        <p:spPr bwMode="auto">
          <a:xfrm>
            <a:off x="2590800" y="47244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79899" name="Text Box 27"/>
          <p:cNvSpPr txBox="1">
            <a:spLocks noChangeArrowheads="1"/>
          </p:cNvSpPr>
          <p:nvPr/>
        </p:nvSpPr>
        <p:spPr bwMode="auto">
          <a:xfrm>
            <a:off x="441325" y="3995738"/>
            <a:ext cx="9731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salary</a:t>
            </a:r>
          </a:p>
        </p:txBody>
      </p:sp>
      <p:sp>
        <p:nvSpPr>
          <p:cNvPr id="79900" name="Text Box 28"/>
          <p:cNvSpPr txBox="1">
            <a:spLocks noChangeArrowheads="1"/>
          </p:cNvSpPr>
          <p:nvPr/>
        </p:nvSpPr>
        <p:spPr bwMode="auto">
          <a:xfrm>
            <a:off x="3946525" y="5672138"/>
            <a:ext cx="673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age</a:t>
            </a:r>
          </a:p>
        </p:txBody>
      </p:sp>
      <p:sp>
        <p:nvSpPr>
          <p:cNvPr id="79901" name="Line 29"/>
          <p:cNvSpPr>
            <a:spLocks noChangeShapeType="1"/>
          </p:cNvSpPr>
          <p:nvPr/>
        </p:nvSpPr>
        <p:spPr bwMode="auto">
          <a:xfrm>
            <a:off x="4648200" y="5943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9902" name="Line 30"/>
          <p:cNvSpPr>
            <a:spLocks noChangeShapeType="1"/>
          </p:cNvSpPr>
          <p:nvPr/>
        </p:nvSpPr>
        <p:spPr bwMode="auto">
          <a:xfrm flipV="1">
            <a:off x="838200" y="3657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9903" name="Oval 31"/>
          <p:cNvSpPr>
            <a:spLocks noChangeArrowheads="1"/>
          </p:cNvSpPr>
          <p:nvPr/>
        </p:nvSpPr>
        <p:spPr bwMode="auto">
          <a:xfrm rot="-765715">
            <a:off x="1524000" y="2971800"/>
            <a:ext cx="3200400" cy="12192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04" name="Oval 32"/>
          <p:cNvSpPr>
            <a:spLocks noChangeArrowheads="1"/>
          </p:cNvSpPr>
          <p:nvPr/>
        </p:nvSpPr>
        <p:spPr bwMode="auto">
          <a:xfrm>
            <a:off x="5105400" y="1524000"/>
            <a:ext cx="2438400" cy="2438400"/>
          </a:xfrm>
          <a:prstGeom prst="ellipse">
            <a:avLst/>
          </a:prstGeom>
          <a:solidFill>
            <a:srgbClr val="FFCC99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05" name="Oval 33"/>
          <p:cNvSpPr>
            <a:spLocks noChangeArrowheads="1"/>
          </p:cNvSpPr>
          <p:nvPr/>
        </p:nvSpPr>
        <p:spPr bwMode="auto">
          <a:xfrm rot="-867123">
            <a:off x="1524000" y="4114800"/>
            <a:ext cx="4419600" cy="1066800"/>
          </a:xfrm>
          <a:prstGeom prst="ellipse">
            <a:avLst/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06" name="Oval 34"/>
          <p:cNvSpPr>
            <a:spLocks noChangeArrowheads="1"/>
          </p:cNvSpPr>
          <p:nvPr/>
        </p:nvSpPr>
        <p:spPr bwMode="auto">
          <a:xfrm>
            <a:off x="5867400" y="1524000"/>
            <a:ext cx="457200" cy="457200"/>
          </a:xfrm>
          <a:prstGeom prst="ellipse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07" name="Oval 35"/>
          <p:cNvSpPr>
            <a:spLocks noChangeArrowheads="1"/>
          </p:cNvSpPr>
          <p:nvPr/>
        </p:nvSpPr>
        <p:spPr bwMode="auto">
          <a:xfrm>
            <a:off x="6705600" y="1524000"/>
            <a:ext cx="457200" cy="457200"/>
          </a:xfrm>
          <a:prstGeom prst="ellipse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08" name="Oval 36"/>
          <p:cNvSpPr>
            <a:spLocks noChangeArrowheads="1"/>
          </p:cNvSpPr>
          <p:nvPr/>
        </p:nvSpPr>
        <p:spPr bwMode="auto">
          <a:xfrm>
            <a:off x="5105400" y="2895600"/>
            <a:ext cx="457200" cy="457200"/>
          </a:xfrm>
          <a:prstGeom prst="ellipse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09" name="Oval 37"/>
          <p:cNvSpPr>
            <a:spLocks noChangeArrowheads="1"/>
          </p:cNvSpPr>
          <p:nvPr/>
        </p:nvSpPr>
        <p:spPr bwMode="auto">
          <a:xfrm>
            <a:off x="6553200" y="3352800"/>
            <a:ext cx="457200" cy="457200"/>
          </a:xfrm>
          <a:prstGeom prst="ellipse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10" name="Text Box 38"/>
          <p:cNvSpPr txBox="1">
            <a:spLocks noChangeArrowheads="1"/>
          </p:cNvSpPr>
          <p:nvPr/>
        </p:nvSpPr>
        <p:spPr bwMode="auto">
          <a:xfrm>
            <a:off x="6994525" y="3995738"/>
            <a:ext cx="158248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Pick (say) 4</a:t>
            </a:r>
          </a:p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remote points</a:t>
            </a:r>
          </a:p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for each</a:t>
            </a:r>
          </a:p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cluster.</a:t>
            </a:r>
          </a:p>
        </p:txBody>
      </p:sp>
    </p:spTree>
    <p:extLst>
      <p:ext uri="{BB962C8B-B14F-4D97-AF65-F5344CB8AC3E}">
        <p14:creationId xmlns:p14="http://schemas.microsoft.com/office/powerpoint/2010/main" val="260774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06" grpId="0" animBg="1"/>
      <p:bldP spid="79907" grpId="0" animBg="1"/>
      <p:bldP spid="79908" grpId="0" animBg="1"/>
      <p:bldP spid="7990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Pick Dispersed Points</a:t>
            </a:r>
          </a:p>
        </p:txBody>
      </p:sp>
      <p:sp>
        <p:nvSpPr>
          <p:cNvPr id="3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D5CFC-30CD-456F-B51E-5D50734BBD80}" type="slidenum">
              <a:rPr lang="en-US"/>
              <a:pPr/>
              <a:t>88</a:t>
            </a:fld>
            <a:endParaRPr lang="en-US"/>
          </a:p>
        </p:txBody>
      </p:sp>
      <p:sp>
        <p:nvSpPr>
          <p:cNvPr id="80899" name="Text Box 3"/>
          <p:cNvSpPr txBox="1">
            <a:spLocks noChangeArrowheads="1"/>
          </p:cNvSpPr>
          <p:nvPr/>
        </p:nvSpPr>
        <p:spPr bwMode="auto">
          <a:xfrm>
            <a:off x="1660525" y="3386138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80900" name="Text Box 4"/>
          <p:cNvSpPr txBox="1">
            <a:spLocks noChangeArrowheads="1"/>
          </p:cNvSpPr>
          <p:nvPr/>
        </p:nvSpPr>
        <p:spPr bwMode="auto">
          <a:xfrm>
            <a:off x="3200400" y="34290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4114800" y="27432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80902" name="Text Box 6"/>
          <p:cNvSpPr txBox="1">
            <a:spLocks noChangeArrowheads="1"/>
          </p:cNvSpPr>
          <p:nvPr/>
        </p:nvSpPr>
        <p:spPr bwMode="auto">
          <a:xfrm>
            <a:off x="5410200" y="32004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80903" name="Text Box 7"/>
          <p:cNvSpPr txBox="1">
            <a:spLocks noChangeArrowheads="1"/>
          </p:cNvSpPr>
          <p:nvPr/>
        </p:nvSpPr>
        <p:spPr bwMode="auto">
          <a:xfrm>
            <a:off x="5562600" y="24384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80904" name="Text Box 8"/>
          <p:cNvSpPr txBox="1">
            <a:spLocks noChangeArrowheads="1"/>
          </p:cNvSpPr>
          <p:nvPr/>
        </p:nvSpPr>
        <p:spPr bwMode="auto">
          <a:xfrm>
            <a:off x="6705600" y="25146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80905" name="Text Box 9"/>
          <p:cNvSpPr txBox="1">
            <a:spLocks noChangeArrowheads="1"/>
          </p:cNvSpPr>
          <p:nvPr/>
        </p:nvSpPr>
        <p:spPr bwMode="auto">
          <a:xfrm>
            <a:off x="1981200" y="38862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80906" name="Text Box 10"/>
          <p:cNvSpPr txBox="1">
            <a:spLocks noChangeArrowheads="1"/>
          </p:cNvSpPr>
          <p:nvPr/>
        </p:nvSpPr>
        <p:spPr bwMode="auto">
          <a:xfrm>
            <a:off x="2667000" y="32766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80907" name="Text Box 11"/>
          <p:cNvSpPr txBox="1">
            <a:spLocks noChangeArrowheads="1"/>
          </p:cNvSpPr>
          <p:nvPr/>
        </p:nvSpPr>
        <p:spPr bwMode="auto">
          <a:xfrm>
            <a:off x="4114800" y="33528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80908" name="Text Box 12"/>
          <p:cNvSpPr txBox="1">
            <a:spLocks noChangeArrowheads="1"/>
          </p:cNvSpPr>
          <p:nvPr/>
        </p:nvSpPr>
        <p:spPr bwMode="auto">
          <a:xfrm>
            <a:off x="6019800" y="28956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80909" name="Text Box 13"/>
          <p:cNvSpPr txBox="1">
            <a:spLocks noChangeArrowheads="1"/>
          </p:cNvSpPr>
          <p:nvPr/>
        </p:nvSpPr>
        <p:spPr bwMode="auto">
          <a:xfrm>
            <a:off x="6629400" y="3352800"/>
            <a:ext cx="34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80910" name="Text Box 14"/>
          <p:cNvSpPr txBox="1">
            <a:spLocks noChangeArrowheads="1"/>
          </p:cNvSpPr>
          <p:nvPr/>
        </p:nvSpPr>
        <p:spPr bwMode="auto">
          <a:xfrm>
            <a:off x="1736725" y="4833938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80911" name="Text Box 15"/>
          <p:cNvSpPr txBox="1">
            <a:spLocks noChangeArrowheads="1"/>
          </p:cNvSpPr>
          <p:nvPr/>
        </p:nvSpPr>
        <p:spPr bwMode="auto">
          <a:xfrm>
            <a:off x="5181600" y="28956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80912" name="Text Box 16"/>
          <p:cNvSpPr txBox="1">
            <a:spLocks noChangeArrowheads="1"/>
          </p:cNvSpPr>
          <p:nvPr/>
        </p:nvSpPr>
        <p:spPr bwMode="auto">
          <a:xfrm>
            <a:off x="5257800" y="41148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80913" name="Text Box 17"/>
          <p:cNvSpPr txBox="1">
            <a:spLocks noChangeArrowheads="1"/>
          </p:cNvSpPr>
          <p:nvPr/>
        </p:nvSpPr>
        <p:spPr bwMode="auto">
          <a:xfrm>
            <a:off x="5791200" y="32766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80914" name="Text Box 18"/>
          <p:cNvSpPr txBox="1">
            <a:spLocks noChangeArrowheads="1"/>
          </p:cNvSpPr>
          <p:nvPr/>
        </p:nvSpPr>
        <p:spPr bwMode="auto">
          <a:xfrm>
            <a:off x="6248400" y="21336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80915" name="Text Box 19"/>
          <p:cNvSpPr txBox="1">
            <a:spLocks noChangeArrowheads="1"/>
          </p:cNvSpPr>
          <p:nvPr/>
        </p:nvSpPr>
        <p:spPr bwMode="auto">
          <a:xfrm>
            <a:off x="6781800" y="15240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80916" name="Text Box 20"/>
          <p:cNvSpPr txBox="1">
            <a:spLocks noChangeArrowheads="1"/>
          </p:cNvSpPr>
          <p:nvPr/>
        </p:nvSpPr>
        <p:spPr bwMode="auto">
          <a:xfrm>
            <a:off x="3276600" y="44958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80917" name="Text Box 21"/>
          <p:cNvSpPr txBox="1">
            <a:spLocks noChangeArrowheads="1"/>
          </p:cNvSpPr>
          <p:nvPr/>
        </p:nvSpPr>
        <p:spPr bwMode="auto">
          <a:xfrm>
            <a:off x="3810000" y="44958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80918" name="Text Box 22"/>
          <p:cNvSpPr txBox="1">
            <a:spLocks noChangeArrowheads="1"/>
          </p:cNvSpPr>
          <p:nvPr/>
        </p:nvSpPr>
        <p:spPr bwMode="auto">
          <a:xfrm>
            <a:off x="4648200" y="37338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80919" name="Text Box 23"/>
          <p:cNvSpPr txBox="1">
            <a:spLocks noChangeArrowheads="1"/>
          </p:cNvSpPr>
          <p:nvPr/>
        </p:nvSpPr>
        <p:spPr bwMode="auto">
          <a:xfrm>
            <a:off x="4572000" y="43434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80920" name="Text Box 24"/>
          <p:cNvSpPr txBox="1">
            <a:spLocks noChangeArrowheads="1"/>
          </p:cNvSpPr>
          <p:nvPr/>
        </p:nvSpPr>
        <p:spPr bwMode="auto">
          <a:xfrm>
            <a:off x="5943600" y="15240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80921" name="Text Box 25"/>
          <p:cNvSpPr txBox="1">
            <a:spLocks noChangeArrowheads="1"/>
          </p:cNvSpPr>
          <p:nvPr/>
        </p:nvSpPr>
        <p:spPr bwMode="auto">
          <a:xfrm>
            <a:off x="2209800" y="48006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80922" name="Text Box 26"/>
          <p:cNvSpPr txBox="1">
            <a:spLocks noChangeArrowheads="1"/>
          </p:cNvSpPr>
          <p:nvPr/>
        </p:nvSpPr>
        <p:spPr bwMode="auto">
          <a:xfrm>
            <a:off x="2590800" y="47244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66"/>
                </a:solidFill>
              </a:rPr>
              <a:t>h</a:t>
            </a:r>
          </a:p>
        </p:txBody>
      </p:sp>
      <p:sp>
        <p:nvSpPr>
          <p:cNvPr id="80923" name="Text Box 27"/>
          <p:cNvSpPr txBox="1">
            <a:spLocks noChangeArrowheads="1"/>
          </p:cNvSpPr>
          <p:nvPr/>
        </p:nvSpPr>
        <p:spPr bwMode="auto">
          <a:xfrm>
            <a:off x="441325" y="3995738"/>
            <a:ext cx="9731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salary</a:t>
            </a:r>
          </a:p>
        </p:txBody>
      </p:sp>
      <p:sp>
        <p:nvSpPr>
          <p:cNvPr id="80924" name="Text Box 28"/>
          <p:cNvSpPr txBox="1">
            <a:spLocks noChangeArrowheads="1"/>
          </p:cNvSpPr>
          <p:nvPr/>
        </p:nvSpPr>
        <p:spPr bwMode="auto">
          <a:xfrm>
            <a:off x="3946525" y="5672138"/>
            <a:ext cx="673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age</a:t>
            </a:r>
          </a:p>
        </p:txBody>
      </p:sp>
      <p:sp>
        <p:nvSpPr>
          <p:cNvPr id="80925" name="Line 29"/>
          <p:cNvSpPr>
            <a:spLocks noChangeShapeType="1"/>
          </p:cNvSpPr>
          <p:nvPr/>
        </p:nvSpPr>
        <p:spPr bwMode="auto">
          <a:xfrm>
            <a:off x="4648200" y="5943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0926" name="Line 30"/>
          <p:cNvSpPr>
            <a:spLocks noChangeShapeType="1"/>
          </p:cNvSpPr>
          <p:nvPr/>
        </p:nvSpPr>
        <p:spPr bwMode="auto">
          <a:xfrm flipV="1">
            <a:off x="838200" y="3657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0927" name="Oval 31"/>
          <p:cNvSpPr>
            <a:spLocks noChangeArrowheads="1"/>
          </p:cNvSpPr>
          <p:nvPr/>
        </p:nvSpPr>
        <p:spPr bwMode="auto">
          <a:xfrm rot="-765715">
            <a:off x="1524000" y="2971800"/>
            <a:ext cx="3200400" cy="12192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8" name="Oval 32"/>
          <p:cNvSpPr>
            <a:spLocks noChangeArrowheads="1"/>
          </p:cNvSpPr>
          <p:nvPr/>
        </p:nvSpPr>
        <p:spPr bwMode="auto">
          <a:xfrm>
            <a:off x="5105400" y="1524000"/>
            <a:ext cx="2438400" cy="2438400"/>
          </a:xfrm>
          <a:prstGeom prst="ellipse">
            <a:avLst/>
          </a:prstGeom>
          <a:solidFill>
            <a:srgbClr val="FFCC99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9" name="Oval 33"/>
          <p:cNvSpPr>
            <a:spLocks noChangeArrowheads="1"/>
          </p:cNvSpPr>
          <p:nvPr/>
        </p:nvSpPr>
        <p:spPr bwMode="auto">
          <a:xfrm rot="-867123">
            <a:off x="1524000" y="4114800"/>
            <a:ext cx="4419600" cy="1066800"/>
          </a:xfrm>
          <a:prstGeom prst="ellipse">
            <a:avLst/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0" name="Oval 34"/>
          <p:cNvSpPr>
            <a:spLocks noChangeArrowheads="1"/>
          </p:cNvSpPr>
          <p:nvPr/>
        </p:nvSpPr>
        <p:spPr bwMode="auto">
          <a:xfrm>
            <a:off x="5943600" y="1828800"/>
            <a:ext cx="457200" cy="457200"/>
          </a:xfrm>
          <a:prstGeom prst="ellipse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1" name="Oval 35"/>
          <p:cNvSpPr>
            <a:spLocks noChangeArrowheads="1"/>
          </p:cNvSpPr>
          <p:nvPr/>
        </p:nvSpPr>
        <p:spPr bwMode="auto">
          <a:xfrm>
            <a:off x="6553200" y="1828800"/>
            <a:ext cx="457200" cy="457200"/>
          </a:xfrm>
          <a:prstGeom prst="ellipse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2" name="Oval 36"/>
          <p:cNvSpPr>
            <a:spLocks noChangeArrowheads="1"/>
          </p:cNvSpPr>
          <p:nvPr/>
        </p:nvSpPr>
        <p:spPr bwMode="auto">
          <a:xfrm>
            <a:off x="5410200" y="2819400"/>
            <a:ext cx="457200" cy="457200"/>
          </a:xfrm>
          <a:prstGeom prst="ellipse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3" name="Oval 37"/>
          <p:cNvSpPr>
            <a:spLocks noChangeArrowheads="1"/>
          </p:cNvSpPr>
          <p:nvPr/>
        </p:nvSpPr>
        <p:spPr bwMode="auto">
          <a:xfrm>
            <a:off x="6400800" y="3048000"/>
            <a:ext cx="457200" cy="457200"/>
          </a:xfrm>
          <a:prstGeom prst="ellipse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4" name="Text Box 38"/>
          <p:cNvSpPr txBox="1">
            <a:spLocks noChangeArrowheads="1"/>
          </p:cNvSpPr>
          <p:nvPr/>
        </p:nvSpPr>
        <p:spPr bwMode="auto">
          <a:xfrm>
            <a:off x="6994525" y="3995738"/>
            <a:ext cx="142859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Move points</a:t>
            </a:r>
          </a:p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(say) 20%</a:t>
            </a:r>
          </a:p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toward the</a:t>
            </a:r>
          </a:p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centroid.</a:t>
            </a:r>
          </a:p>
        </p:txBody>
      </p:sp>
    </p:spTree>
    <p:extLst>
      <p:ext uri="{BB962C8B-B14F-4D97-AF65-F5344CB8AC3E}">
        <p14:creationId xmlns:p14="http://schemas.microsoft.com/office/powerpoint/2010/main" val="210752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Finishing CURE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b="1" u="sng" dirty="0">
                <a:solidFill>
                  <a:srgbClr val="FF0066"/>
                </a:solidFill>
              </a:rPr>
              <a:t>Pass </a:t>
            </a:r>
            <a:r>
              <a:rPr lang="en-US" b="1" u="sng" dirty="0" smtClean="0">
                <a:solidFill>
                  <a:srgbClr val="FF0066"/>
                </a:solidFill>
              </a:rPr>
              <a:t>2:</a:t>
            </a:r>
            <a:endParaRPr lang="en-US" b="1" u="sng" dirty="0">
              <a:solidFill>
                <a:srgbClr val="FF0066"/>
              </a:solidFill>
            </a:endParaRPr>
          </a:p>
          <a:p>
            <a:r>
              <a:rPr lang="en-US" dirty="0" smtClean="0"/>
              <a:t>Now</a:t>
            </a:r>
            <a:r>
              <a:rPr lang="en-US" dirty="0"/>
              <a:t>, </a:t>
            </a:r>
            <a:r>
              <a:rPr lang="en-US" dirty="0" smtClean="0"/>
              <a:t>rescan the whole dataset and </a:t>
            </a:r>
            <a:br>
              <a:rPr lang="en-US" dirty="0" smtClean="0"/>
            </a:br>
            <a:r>
              <a:rPr lang="en-US" dirty="0" smtClean="0"/>
              <a:t>visit </a:t>
            </a:r>
            <a:r>
              <a:rPr lang="en-US" dirty="0"/>
              <a:t>each point </a:t>
            </a:r>
            <a:r>
              <a:rPr lang="en-US" b="1" i="1" dirty="0"/>
              <a:t>p</a:t>
            </a:r>
            <a:r>
              <a:rPr lang="en-US" dirty="0"/>
              <a:t> </a:t>
            </a:r>
            <a:r>
              <a:rPr lang="en-US" dirty="0" smtClean="0"/>
              <a:t>in </a:t>
            </a:r>
            <a:r>
              <a:rPr lang="en-US" dirty="0"/>
              <a:t>the data </a:t>
            </a:r>
            <a:r>
              <a:rPr lang="en-US" dirty="0" smtClean="0"/>
              <a:t>set</a:t>
            </a:r>
          </a:p>
          <a:p>
            <a:pPr lvl="8"/>
            <a:endParaRPr lang="en-US" dirty="0"/>
          </a:p>
          <a:p>
            <a:r>
              <a:rPr lang="en-US" b="1" dirty="0"/>
              <a:t>Place it in the “</a:t>
            </a:r>
            <a:r>
              <a:rPr lang="en-US" b="1" dirty="0">
                <a:solidFill>
                  <a:srgbClr val="D60093"/>
                </a:solidFill>
              </a:rPr>
              <a:t>closest </a:t>
            </a:r>
            <a:r>
              <a:rPr lang="en-US" b="1" dirty="0" smtClean="0">
                <a:solidFill>
                  <a:srgbClr val="D60093"/>
                </a:solidFill>
              </a:rPr>
              <a:t>cluster</a:t>
            </a:r>
            <a:r>
              <a:rPr lang="en-US" b="1" dirty="0" smtClean="0"/>
              <a:t>”</a:t>
            </a:r>
            <a:endParaRPr lang="en-US" b="1" dirty="0"/>
          </a:p>
          <a:p>
            <a:pPr lvl="1"/>
            <a:r>
              <a:rPr lang="en-US" dirty="0"/>
              <a:t>Normal definition of “</a:t>
            </a:r>
            <a:r>
              <a:rPr lang="en-US" dirty="0">
                <a:solidFill>
                  <a:srgbClr val="D60093"/>
                </a:solidFill>
              </a:rPr>
              <a:t>closest</a:t>
            </a:r>
            <a:r>
              <a:rPr lang="en-US" dirty="0"/>
              <a:t>”: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Find the closest representative to </a:t>
            </a:r>
            <a:r>
              <a:rPr lang="en-US" b="1" i="1" dirty="0" smtClean="0"/>
              <a:t>p</a:t>
            </a:r>
            <a:r>
              <a:rPr lang="en-US" dirty="0" smtClean="0"/>
              <a:t> and </a:t>
            </a:r>
            <a:br>
              <a:rPr lang="en-US" dirty="0" smtClean="0"/>
            </a:br>
            <a:r>
              <a:rPr lang="en-US" dirty="0" smtClean="0"/>
              <a:t>assign it to representative’s cluster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B2CA-64C4-4A60-8190-5DD76C438E84}" type="slidenum">
              <a:rPr lang="en-US"/>
              <a:pPr/>
              <a:t>89</a:t>
            </a:fld>
            <a:endParaRPr lang="en-US"/>
          </a:p>
        </p:txBody>
      </p:sp>
      <p:sp>
        <p:nvSpPr>
          <p:cNvPr id="11" name="Oval 32"/>
          <p:cNvSpPr>
            <a:spLocks noChangeArrowheads="1"/>
          </p:cNvSpPr>
          <p:nvPr/>
        </p:nvSpPr>
        <p:spPr bwMode="auto">
          <a:xfrm>
            <a:off x="7162800" y="1295400"/>
            <a:ext cx="1905000" cy="1828800"/>
          </a:xfrm>
          <a:prstGeom prst="ellipse">
            <a:avLst/>
          </a:prstGeom>
          <a:solidFill>
            <a:srgbClr val="FFCC99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34"/>
          <p:cNvSpPr>
            <a:spLocks noChangeArrowheads="1"/>
          </p:cNvSpPr>
          <p:nvPr/>
        </p:nvSpPr>
        <p:spPr bwMode="auto">
          <a:xfrm>
            <a:off x="7405956" y="1783511"/>
            <a:ext cx="357188" cy="342900"/>
          </a:xfrm>
          <a:prstGeom prst="ellipse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35"/>
          <p:cNvSpPr>
            <a:spLocks noChangeArrowheads="1"/>
          </p:cNvSpPr>
          <p:nvPr/>
        </p:nvSpPr>
        <p:spPr bwMode="auto">
          <a:xfrm>
            <a:off x="8177212" y="1600200"/>
            <a:ext cx="357188" cy="342900"/>
          </a:xfrm>
          <a:prstGeom prst="ellipse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36"/>
          <p:cNvSpPr>
            <a:spLocks noChangeArrowheads="1"/>
          </p:cNvSpPr>
          <p:nvPr/>
        </p:nvSpPr>
        <p:spPr bwMode="auto">
          <a:xfrm>
            <a:off x="7567612" y="2531134"/>
            <a:ext cx="357188" cy="342900"/>
          </a:xfrm>
          <a:prstGeom prst="ellipse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37"/>
          <p:cNvSpPr>
            <a:spLocks noChangeArrowheads="1"/>
          </p:cNvSpPr>
          <p:nvPr/>
        </p:nvSpPr>
        <p:spPr bwMode="auto">
          <a:xfrm>
            <a:off x="8494143" y="2419350"/>
            <a:ext cx="357188" cy="342900"/>
          </a:xfrm>
          <a:prstGeom prst="ellipse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697699" y="336446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76584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5675">
              <a:lnSpc>
                <a:spcPct val="100000"/>
              </a:lnSpc>
              <a:spcBef>
                <a:spcPts val="100"/>
              </a:spcBef>
            </a:pPr>
            <a:r>
              <a:rPr dirty="0"/>
              <a:t>Types</a:t>
            </a:r>
            <a:r>
              <a:rPr spc="-95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12025"/>
            <a:ext cx="7385684" cy="442150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55"/>
              </a:spcBef>
              <a:buFont typeface="Arial"/>
              <a:buChar char="•"/>
              <a:tabLst>
                <a:tab pos="354965" algn="l"/>
              </a:tabLst>
            </a:pPr>
            <a:r>
              <a:rPr sz="3200" b="1" dirty="0">
                <a:latin typeface="Calibri"/>
                <a:cs typeface="Calibri"/>
              </a:rPr>
              <a:t>Supervised</a:t>
            </a:r>
            <a:r>
              <a:rPr sz="3200" b="1" spc="-9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(inductive)</a:t>
            </a:r>
            <a:r>
              <a:rPr sz="3200" b="1" spc="-8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660"/>
              </a:spcBef>
              <a:buFont typeface="Arial"/>
              <a:buChar char="–"/>
              <a:tabLst>
                <a:tab pos="754380" algn="l"/>
              </a:tabLst>
            </a:pPr>
            <a:r>
              <a:rPr sz="2800" dirty="0">
                <a:latin typeface="Calibri"/>
                <a:cs typeface="Calibri"/>
              </a:rPr>
              <a:t>Given: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training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desired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outputs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(labels)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354965" algn="l"/>
              </a:tabLst>
            </a:pPr>
            <a:r>
              <a:rPr sz="3200" b="1" dirty="0">
                <a:latin typeface="Calibri"/>
                <a:cs typeface="Calibri"/>
              </a:rPr>
              <a:t>Unsupervised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760"/>
              </a:spcBef>
              <a:buFont typeface="Arial"/>
              <a:buChar char="–"/>
              <a:tabLst>
                <a:tab pos="754380" algn="l"/>
              </a:tabLst>
            </a:pPr>
            <a:r>
              <a:rPr sz="2800" dirty="0">
                <a:latin typeface="Calibri"/>
                <a:cs typeface="Calibri"/>
              </a:rPr>
              <a:t>Given: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training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(without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desired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outputs)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354965" algn="l"/>
              </a:tabLst>
            </a:pPr>
            <a:r>
              <a:rPr sz="3200" b="1" spc="-10" dirty="0">
                <a:latin typeface="Calibri"/>
                <a:cs typeface="Calibri"/>
              </a:rPr>
              <a:t>Semi-</a:t>
            </a:r>
            <a:r>
              <a:rPr sz="3200" b="1" dirty="0">
                <a:latin typeface="Calibri"/>
                <a:cs typeface="Calibri"/>
              </a:rPr>
              <a:t>supervised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660"/>
              </a:spcBef>
              <a:buFont typeface="Arial"/>
              <a:buChar char="–"/>
              <a:tabLst>
                <a:tab pos="754380" algn="l"/>
              </a:tabLst>
            </a:pPr>
            <a:r>
              <a:rPr sz="2800" dirty="0">
                <a:latin typeface="Calibri"/>
                <a:cs typeface="Calibri"/>
              </a:rPr>
              <a:t>Given: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training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few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desired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outputs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354965" algn="l"/>
              </a:tabLst>
            </a:pPr>
            <a:r>
              <a:rPr sz="3200" b="1" spc="-10" dirty="0">
                <a:latin typeface="Calibri"/>
                <a:cs typeface="Calibri"/>
              </a:rPr>
              <a:t>Reinforcement</a:t>
            </a:r>
            <a:r>
              <a:rPr sz="3200" b="1" spc="-15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760"/>
              </a:spcBef>
              <a:buFont typeface="Arial"/>
              <a:buChar char="–"/>
              <a:tabLst>
                <a:tab pos="754380" algn="l"/>
              </a:tabLst>
            </a:pPr>
            <a:r>
              <a:rPr sz="2800" spc="-10" dirty="0">
                <a:latin typeface="Calibri"/>
                <a:cs typeface="Calibri"/>
              </a:rPr>
              <a:t>Rewards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sequence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actions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05634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333311"/>
            <a:ext cx="6815201" cy="5762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4362" y="1347469"/>
            <a:ext cx="1817370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spc="-10" dirty="0">
                <a:solidFill>
                  <a:srgbClr val="0000FF"/>
                </a:solidFill>
                <a:latin typeface="Calibri"/>
                <a:cs typeface="Calibri"/>
              </a:rPr>
              <a:t>Intuition: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4362" y="1910397"/>
            <a:ext cx="7874000" cy="34156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36550" marR="251460" indent="-324485">
              <a:lnSpc>
                <a:spcPct val="100000"/>
              </a:lnSpc>
              <a:spcBef>
                <a:spcPts val="125"/>
              </a:spcBef>
              <a:buClr>
                <a:srgbClr val="EFAC00"/>
              </a:buClr>
              <a:buSzPct val="81818"/>
              <a:buFont typeface="Cambria"/>
              <a:buChar char="◾"/>
              <a:tabLst>
                <a:tab pos="336550" algn="l"/>
              </a:tabLst>
            </a:pPr>
            <a:r>
              <a:rPr sz="2750" dirty="0">
                <a:latin typeface="Calibri"/>
                <a:cs typeface="Calibri"/>
              </a:rPr>
              <a:t>If</a:t>
            </a:r>
            <a:r>
              <a:rPr sz="2750" spc="1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initial</a:t>
            </a:r>
            <a:r>
              <a:rPr sz="2750" spc="21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sample</a:t>
            </a:r>
            <a:r>
              <a:rPr sz="2750" spc="7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is</a:t>
            </a:r>
            <a:r>
              <a:rPr sz="2750" spc="105" dirty="0">
                <a:latin typeface="Calibri"/>
                <a:cs typeface="Calibri"/>
              </a:rPr>
              <a:t> </a:t>
            </a:r>
            <a:r>
              <a:rPr sz="2750" i="1" dirty="0">
                <a:latin typeface="Calibri"/>
                <a:cs typeface="Calibri"/>
              </a:rPr>
              <a:t>large</a:t>
            </a:r>
            <a:r>
              <a:rPr sz="2750" i="1" spc="5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enough,</a:t>
            </a:r>
            <a:r>
              <a:rPr sz="2750" spc="16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some</a:t>
            </a:r>
            <a:r>
              <a:rPr sz="2750" spc="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of</a:t>
            </a:r>
            <a:r>
              <a:rPr sz="2750" spc="10" dirty="0">
                <a:latin typeface="Calibri"/>
                <a:cs typeface="Calibri"/>
              </a:rPr>
              <a:t> </a:t>
            </a:r>
            <a:r>
              <a:rPr sz="2750" spc="-25" dirty="0">
                <a:latin typeface="Calibri"/>
                <a:cs typeface="Calibri"/>
              </a:rPr>
              <a:t>the </a:t>
            </a:r>
            <a:r>
              <a:rPr sz="2750" dirty="0">
                <a:latin typeface="Calibri"/>
                <a:cs typeface="Calibri"/>
              </a:rPr>
              <a:t>representatives</a:t>
            </a:r>
            <a:r>
              <a:rPr sz="2750" spc="21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will</a:t>
            </a:r>
            <a:r>
              <a:rPr sz="2750" spc="7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be</a:t>
            </a:r>
            <a:r>
              <a:rPr sz="2750" spc="7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on the</a:t>
            </a:r>
            <a:r>
              <a:rPr sz="2750" spc="130" dirty="0">
                <a:latin typeface="Calibri"/>
                <a:cs typeface="Calibri"/>
              </a:rPr>
              <a:t> </a:t>
            </a:r>
            <a:r>
              <a:rPr sz="2750" i="1" dirty="0">
                <a:latin typeface="Calibri"/>
                <a:cs typeface="Calibri"/>
              </a:rPr>
              <a:t>boundary</a:t>
            </a:r>
            <a:r>
              <a:rPr sz="2750" i="1" spc="5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of</a:t>
            </a:r>
            <a:r>
              <a:rPr sz="2750" spc="10" dirty="0">
                <a:latin typeface="Calibri"/>
                <a:cs typeface="Calibri"/>
              </a:rPr>
              <a:t> </a:t>
            </a:r>
            <a:r>
              <a:rPr sz="2750" spc="-10" dirty="0">
                <a:latin typeface="Calibri"/>
                <a:cs typeface="Calibri"/>
              </a:rPr>
              <a:t>clusters</a:t>
            </a:r>
            <a:endParaRPr sz="2750">
              <a:latin typeface="Calibri"/>
              <a:cs typeface="Calibri"/>
            </a:endParaRPr>
          </a:p>
          <a:p>
            <a:pPr marL="631825" lvl="1" indent="-276225">
              <a:lnSpc>
                <a:spcPct val="100000"/>
              </a:lnSpc>
              <a:spcBef>
                <a:spcPts val="660"/>
              </a:spcBef>
              <a:buClr>
                <a:srgbClr val="5FB5CC"/>
              </a:buClr>
              <a:buFont typeface="Wingdings"/>
              <a:buChar char=""/>
              <a:tabLst>
                <a:tab pos="631825" algn="l"/>
              </a:tabLst>
            </a:pPr>
            <a:r>
              <a:rPr sz="2400" dirty="0">
                <a:latin typeface="Calibri"/>
                <a:cs typeface="Calibri"/>
              </a:rPr>
              <a:t>Moving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them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towards</a:t>
            </a:r>
            <a:r>
              <a:rPr sz="2400" spc="-1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centroid,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move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them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inside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45"/>
              </a:spcBef>
              <a:buClr>
                <a:srgbClr val="5FB5CC"/>
              </a:buClr>
              <a:buFont typeface="Wingdings"/>
              <a:buChar char=""/>
            </a:pPr>
            <a:endParaRPr sz="2400">
              <a:latin typeface="Calibri"/>
              <a:cs typeface="Calibri"/>
            </a:endParaRPr>
          </a:p>
          <a:p>
            <a:pPr marL="336550" marR="247015" indent="-324485">
              <a:lnSpc>
                <a:spcPct val="102400"/>
              </a:lnSpc>
              <a:buClr>
                <a:srgbClr val="EFAC00"/>
              </a:buClr>
              <a:buSzPct val="81818"/>
              <a:buFont typeface="Cambria"/>
              <a:buChar char="◾"/>
              <a:tabLst>
                <a:tab pos="336550" algn="l"/>
              </a:tabLst>
            </a:pPr>
            <a:r>
              <a:rPr sz="2750" dirty="0">
                <a:latin typeface="Calibri"/>
                <a:cs typeface="Calibri"/>
              </a:rPr>
              <a:t>A</a:t>
            </a:r>
            <a:r>
              <a:rPr sz="2750" spc="-5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large,</a:t>
            </a:r>
            <a:r>
              <a:rPr sz="2750" spc="9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dispersed</a:t>
            </a:r>
            <a:r>
              <a:rPr sz="2750" spc="22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cluster</a:t>
            </a:r>
            <a:r>
              <a:rPr sz="2750" spc="114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will</a:t>
            </a:r>
            <a:r>
              <a:rPr sz="2750" spc="1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have</a:t>
            </a:r>
            <a:r>
              <a:rPr sz="2750" spc="1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larger</a:t>
            </a:r>
            <a:r>
              <a:rPr sz="2750" spc="4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moves</a:t>
            </a:r>
            <a:r>
              <a:rPr sz="2750" spc="-120" dirty="0">
                <a:latin typeface="Calibri"/>
                <a:cs typeface="Calibri"/>
              </a:rPr>
              <a:t> </a:t>
            </a:r>
            <a:r>
              <a:rPr sz="2750" spc="-25" dirty="0">
                <a:latin typeface="Calibri"/>
                <a:cs typeface="Calibri"/>
              </a:rPr>
              <a:t>as </a:t>
            </a:r>
            <a:r>
              <a:rPr sz="2750" dirty="0">
                <a:latin typeface="Calibri"/>
                <a:cs typeface="Calibri"/>
              </a:rPr>
              <a:t>opposed</a:t>
            </a:r>
            <a:r>
              <a:rPr sz="2750" spc="114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to</a:t>
            </a:r>
            <a:r>
              <a:rPr sz="2750" spc="-2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a</a:t>
            </a:r>
            <a:r>
              <a:rPr sz="2750" spc="3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small,</a:t>
            </a:r>
            <a:r>
              <a:rPr sz="2750" spc="7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dense</a:t>
            </a:r>
            <a:r>
              <a:rPr sz="2750" spc="130" dirty="0">
                <a:latin typeface="Calibri"/>
                <a:cs typeface="Calibri"/>
              </a:rPr>
              <a:t> </a:t>
            </a:r>
            <a:r>
              <a:rPr sz="2750" spc="-10" dirty="0">
                <a:latin typeface="Calibri"/>
                <a:cs typeface="Calibri"/>
              </a:rPr>
              <a:t>cluster</a:t>
            </a:r>
            <a:endParaRPr sz="2750">
              <a:latin typeface="Calibri"/>
              <a:cs typeface="Calibri"/>
            </a:endParaRPr>
          </a:p>
          <a:p>
            <a:pPr marL="631825" lvl="1" indent="-276225">
              <a:lnSpc>
                <a:spcPts val="2870"/>
              </a:lnSpc>
              <a:spcBef>
                <a:spcPts val="655"/>
              </a:spcBef>
              <a:buClr>
                <a:srgbClr val="5FB5CC"/>
              </a:buClr>
              <a:buFont typeface="Wingdings"/>
              <a:buChar char=""/>
              <a:tabLst>
                <a:tab pos="631825" algn="l"/>
              </a:tabLst>
            </a:pPr>
            <a:r>
              <a:rPr sz="2400" spc="-20" dirty="0">
                <a:latin typeface="Calibri"/>
                <a:cs typeface="Calibri"/>
              </a:rPr>
              <a:t>Favors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small,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dense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cluster</a:t>
            </a:r>
            <a:r>
              <a:rPr sz="2400" spc="-1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near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larger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dispersed</a:t>
            </a:r>
            <a:endParaRPr sz="2400">
              <a:latin typeface="Calibri"/>
              <a:cs typeface="Calibri"/>
            </a:endParaRPr>
          </a:p>
          <a:p>
            <a:pPr marL="632460">
              <a:lnSpc>
                <a:spcPts val="2870"/>
              </a:lnSpc>
            </a:pPr>
            <a:r>
              <a:rPr sz="2400" spc="-10" dirty="0">
                <a:latin typeface="Calibri"/>
                <a:cs typeface="Calibri"/>
              </a:rPr>
              <a:t>cluster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4075" y="5160276"/>
            <a:ext cx="1784350" cy="90043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r>
              <a:rPr spc="-25" dirty="0"/>
              <a:t>70</a:t>
            </a:r>
          </a:p>
        </p:txBody>
      </p:sp>
    </p:spTree>
    <p:extLst>
      <p:ext uri="{BB962C8B-B14F-4D97-AF65-F5344CB8AC3E}">
        <p14:creationId xmlns:p14="http://schemas.microsoft.com/office/powerpoint/2010/main" val="288964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5257801"/>
          </a:xfrm>
        </p:spPr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Clustering:</a:t>
            </a:r>
            <a:r>
              <a:rPr lang="en-US" b="1" dirty="0" smtClean="0"/>
              <a:t> </a:t>
            </a:r>
            <a:r>
              <a:rPr lang="en-US" dirty="0" smtClean="0"/>
              <a:t>Given </a:t>
            </a:r>
            <a:r>
              <a:rPr lang="en-US" dirty="0"/>
              <a:t>a </a:t>
            </a:r>
            <a:r>
              <a:rPr lang="en-US" b="1" dirty="0"/>
              <a:t>set of points</a:t>
            </a:r>
            <a:r>
              <a:rPr lang="en-US" dirty="0"/>
              <a:t>, with a notion of </a:t>
            </a:r>
            <a:r>
              <a:rPr lang="en-US" b="1" dirty="0"/>
              <a:t>distance</a:t>
            </a:r>
            <a:r>
              <a:rPr lang="en-US" dirty="0"/>
              <a:t> between points, </a:t>
            </a:r>
            <a:r>
              <a:rPr lang="en-US" b="1" dirty="0"/>
              <a:t>group the points</a:t>
            </a:r>
            <a:r>
              <a:rPr lang="en-US" dirty="0"/>
              <a:t> into some number of </a:t>
            </a:r>
            <a:r>
              <a:rPr lang="en-US" b="1" i="1" dirty="0" smtClean="0">
                <a:solidFill>
                  <a:srgbClr val="FF0066"/>
                </a:solidFill>
              </a:rPr>
              <a:t>clusters</a:t>
            </a:r>
            <a:endParaRPr lang="en-US" dirty="0"/>
          </a:p>
          <a:p>
            <a:r>
              <a:rPr lang="en-US" b="1" dirty="0" smtClean="0">
                <a:solidFill>
                  <a:srgbClr val="008000"/>
                </a:solidFill>
              </a:rPr>
              <a:t>Algorithms:</a:t>
            </a:r>
          </a:p>
          <a:p>
            <a:pPr lvl="1"/>
            <a:r>
              <a:rPr lang="en-US" dirty="0" smtClean="0"/>
              <a:t>Agglomerative </a:t>
            </a:r>
            <a:r>
              <a:rPr lang="en-US" b="1" dirty="0" smtClean="0"/>
              <a:t>hierarchical clustering</a:t>
            </a:r>
            <a:r>
              <a:rPr lang="en-US" dirty="0" smtClean="0"/>
              <a:t>: </a:t>
            </a:r>
          </a:p>
          <a:p>
            <a:pPr lvl="2"/>
            <a:r>
              <a:rPr lang="en-US" dirty="0" smtClean="0"/>
              <a:t>Centroid and </a:t>
            </a:r>
            <a:r>
              <a:rPr lang="en-US" dirty="0" err="1" smtClean="0"/>
              <a:t>clustroid</a:t>
            </a:r>
            <a:endParaRPr lang="en-US" dirty="0" smtClean="0"/>
          </a:p>
          <a:p>
            <a:pPr lvl="1"/>
            <a:r>
              <a:rPr lang="en-US" b="1" i="1" dirty="0" smtClean="0"/>
              <a:t>k</a:t>
            </a:r>
            <a:r>
              <a:rPr lang="en-US" b="1" dirty="0" smtClean="0"/>
              <a:t>-means: </a:t>
            </a:r>
          </a:p>
          <a:p>
            <a:pPr lvl="2"/>
            <a:r>
              <a:rPr lang="en-US" dirty="0" smtClean="0"/>
              <a:t>Initialization, picking </a:t>
            </a:r>
            <a:r>
              <a:rPr lang="en-US" i="1" dirty="0" smtClean="0"/>
              <a:t>k</a:t>
            </a:r>
          </a:p>
          <a:p>
            <a:pPr lvl="1"/>
            <a:r>
              <a:rPr lang="en-US" b="1" dirty="0" smtClean="0"/>
              <a:t>BFR</a:t>
            </a:r>
          </a:p>
          <a:p>
            <a:pPr lvl="1"/>
            <a:r>
              <a:rPr lang="en-US" b="1" dirty="0" smtClean="0"/>
              <a:t>CURE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5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>
        <a:ln w="38100">
          <a:solidFill>
            <a:srgbClr val="008000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spDef>
    <a:lnDef>
      <a:spPr>
        <a:ln w="28575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28548</TotalTime>
  <Words>3960</Words>
  <Application>Microsoft Office PowerPoint</Application>
  <PresentationFormat>On-screen Show (4:3)</PresentationFormat>
  <Paragraphs>940</Paragraphs>
  <Slides>91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7" baseType="lpstr">
      <vt:lpstr>Arial</vt:lpstr>
      <vt:lpstr>Arial MT</vt:lpstr>
      <vt:lpstr>Book Antiqua</vt:lpstr>
      <vt:lpstr>Calibri</vt:lpstr>
      <vt:lpstr>Cambria</vt:lpstr>
      <vt:lpstr>Cambria Math</vt:lpstr>
      <vt:lpstr>Corbel</vt:lpstr>
      <vt:lpstr>Georgia</vt:lpstr>
      <vt:lpstr>Microsoft Sans Serif</vt:lpstr>
      <vt:lpstr>Palatino</vt:lpstr>
      <vt:lpstr>Symbol</vt:lpstr>
      <vt:lpstr>Times New Roman</vt:lpstr>
      <vt:lpstr>Wingdings</vt:lpstr>
      <vt:lpstr>Wingdings 2</vt:lpstr>
      <vt:lpstr>Module</vt:lpstr>
      <vt:lpstr>Equation</vt:lpstr>
      <vt:lpstr>PowerPoint Presentation</vt:lpstr>
      <vt:lpstr>ML-Basics: What is Machine Learning?</vt:lpstr>
      <vt:lpstr>ML IS CHANGING OUR WORLD</vt:lpstr>
      <vt:lpstr>AI, ML AND DL</vt:lpstr>
      <vt:lpstr>ARTIFICIAL INTELLIGENCE</vt:lpstr>
      <vt:lpstr>MACHINE LEARNING</vt:lpstr>
      <vt:lpstr>DEEP LEARNING</vt:lpstr>
      <vt:lpstr>Types of Learning</vt:lpstr>
      <vt:lpstr>Types of Learning</vt:lpstr>
      <vt:lpstr>Supervised Learning: Regression</vt:lpstr>
      <vt:lpstr>Supervised Learning: Classification</vt:lpstr>
      <vt:lpstr>Supervised Learning: Classification</vt:lpstr>
      <vt:lpstr>Supervised Learning</vt:lpstr>
      <vt:lpstr>Unsupervised Learning</vt:lpstr>
      <vt:lpstr>UNSUPERVISED LEARNING</vt:lpstr>
      <vt:lpstr>Unsupervised Learning</vt:lpstr>
      <vt:lpstr>Unsupervised Learning</vt:lpstr>
      <vt:lpstr>Reinforcement Learning</vt:lpstr>
      <vt:lpstr>REINFORCEMENT LEARNING</vt:lpstr>
      <vt:lpstr>The Agent-Environment Interface</vt:lpstr>
      <vt:lpstr>Reinforcement Learning</vt:lpstr>
      <vt:lpstr>Inverse Reinforcement Learning</vt:lpstr>
      <vt:lpstr>High Dimensional Data</vt:lpstr>
      <vt:lpstr>Unsupervised Learning: Cluastering</vt:lpstr>
      <vt:lpstr>The Problem of Clustering</vt:lpstr>
      <vt:lpstr>Example: Clusters &amp; Outliers</vt:lpstr>
      <vt:lpstr>Clustering is a hard problem!</vt:lpstr>
      <vt:lpstr>Why is it hard?</vt:lpstr>
      <vt:lpstr>Example: Curse of dimensionality</vt:lpstr>
      <vt:lpstr>Curse of Dimensionality: All points are very far from each other</vt:lpstr>
      <vt:lpstr>Clustering Problem: Galaxies</vt:lpstr>
      <vt:lpstr>Clustering Problem: Music CDs</vt:lpstr>
      <vt:lpstr>Clustering Problem: Music CDs</vt:lpstr>
      <vt:lpstr>Clustering Problem: Documents</vt:lpstr>
      <vt:lpstr>Cosine, Jaccard, and Euclidean</vt:lpstr>
      <vt:lpstr>Overview: Methods of Clustering (1)</vt:lpstr>
      <vt:lpstr>Overview: Methods of Clustering(2)</vt:lpstr>
      <vt:lpstr>Overview: Methods of Clustering(3)</vt:lpstr>
      <vt:lpstr>Hierarchical vs point-assignment</vt:lpstr>
      <vt:lpstr>PowerPoint Presentation</vt:lpstr>
      <vt:lpstr>Hierarchical Clustering</vt:lpstr>
      <vt:lpstr>Hierarchical Clustering</vt:lpstr>
      <vt:lpstr>Example: Hierarchical clustering</vt:lpstr>
      <vt:lpstr>And in the Non-Euclidean Case?</vt:lpstr>
      <vt:lpstr>“Closest” Point?</vt:lpstr>
      <vt:lpstr>Defining “Nearness” of Clusters</vt:lpstr>
      <vt:lpstr>Cohesion</vt:lpstr>
      <vt:lpstr>When do we stop merging clusters?</vt:lpstr>
      <vt:lpstr>PowerPoint Presentation</vt:lpstr>
      <vt:lpstr>PowerPoint Presentation</vt:lpstr>
      <vt:lpstr>PowerPoint Presentation</vt:lpstr>
      <vt:lpstr>Implementation</vt:lpstr>
      <vt:lpstr> k-means clustering</vt:lpstr>
      <vt:lpstr>k–means Algorithm(s)</vt:lpstr>
      <vt:lpstr>k–means Algorithm(s)</vt:lpstr>
      <vt:lpstr>Populating Clusters</vt:lpstr>
      <vt:lpstr>Example: Assigning Clusters</vt:lpstr>
      <vt:lpstr>Example: Assigning Clusters</vt:lpstr>
      <vt:lpstr>Example: Assigning Clusters</vt:lpstr>
      <vt:lpstr>Getting the k right</vt:lpstr>
      <vt:lpstr>Example: Picking k</vt:lpstr>
      <vt:lpstr>Example: Picking k</vt:lpstr>
      <vt:lpstr>Example: Picking k</vt:lpstr>
      <vt:lpstr>Convergence of 𝑘-means heavily depends on the initial pick of centroids. It can perform arbitrarily badly:</vt:lpstr>
      <vt:lpstr>k–means++</vt:lpstr>
      <vt:lpstr> The BFR Algorithm</vt:lpstr>
      <vt:lpstr>BFR Algorithm</vt:lpstr>
      <vt:lpstr>PowerPoint Presentation</vt:lpstr>
      <vt:lpstr>BFR Algorithm</vt:lpstr>
      <vt:lpstr>Three Classes of Points</vt:lpstr>
      <vt:lpstr>BFR: “Galaxies” Picture</vt:lpstr>
      <vt:lpstr>Summarizing Sets of Points</vt:lpstr>
      <vt:lpstr>Summarizing Points: Comments</vt:lpstr>
      <vt:lpstr>Steps 3-5) Processing “Memory-Load” of points:</vt:lpstr>
      <vt:lpstr>Steps 3-5) Processing “Memory-Load” of points:</vt:lpstr>
      <vt:lpstr>A Few Details…</vt:lpstr>
      <vt:lpstr>How Close is Close Enough?</vt:lpstr>
      <vt:lpstr>Mahalanobis Distance</vt:lpstr>
      <vt:lpstr>Mahalanobis Distance</vt:lpstr>
      <vt:lpstr>Picture: Equal M.D. Regions</vt:lpstr>
      <vt:lpstr>Should 2 CS clusters be combined?</vt:lpstr>
      <vt:lpstr> The CURE Algorithm</vt:lpstr>
      <vt:lpstr>The CURE Algorithm</vt:lpstr>
      <vt:lpstr>Example: Stanford Salaries</vt:lpstr>
      <vt:lpstr>Starting CURE</vt:lpstr>
      <vt:lpstr>Example: Initial Clusters</vt:lpstr>
      <vt:lpstr>Example: Pick Dispersed Points</vt:lpstr>
      <vt:lpstr>Example: Pick Dispersed Points</vt:lpstr>
      <vt:lpstr>Finishing CURE</vt:lpstr>
      <vt:lpstr>Intuition:</vt:lpstr>
      <vt:lpstr>Summary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Ali Safari</cp:lastModifiedBy>
  <cp:revision>1468</cp:revision>
  <cp:lastPrinted>2012-01-25T16:54:23Z</cp:lastPrinted>
  <dcterms:created xsi:type="dcterms:W3CDTF">2009-06-12T17:14:38Z</dcterms:created>
  <dcterms:modified xsi:type="dcterms:W3CDTF">2025-10-01T23:10:12Z</dcterms:modified>
</cp:coreProperties>
</file>